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262" r:id="rId3"/>
    <p:sldId id="307" r:id="rId4"/>
    <p:sldId id="308" r:id="rId5"/>
    <p:sldId id="309" r:id="rId6"/>
    <p:sldId id="310" r:id="rId7"/>
    <p:sldId id="312" r:id="rId8"/>
    <p:sldId id="311" r:id="rId9"/>
    <p:sldId id="306" r:id="rId10"/>
    <p:sldId id="313" r:id="rId11"/>
    <p:sldId id="314" r:id="rId12"/>
    <p:sldId id="316" r:id="rId13"/>
    <p:sldId id="315" r:id="rId14"/>
    <p:sldId id="317" r:id="rId15"/>
    <p:sldId id="318" r:id="rId16"/>
    <p:sldId id="319" r:id="rId17"/>
    <p:sldId id="352" r:id="rId18"/>
    <p:sldId id="320" r:id="rId19"/>
    <p:sldId id="321" r:id="rId20"/>
    <p:sldId id="322" r:id="rId21"/>
    <p:sldId id="325" r:id="rId22"/>
    <p:sldId id="323" r:id="rId23"/>
    <p:sldId id="324" r:id="rId24"/>
    <p:sldId id="326" r:id="rId25"/>
    <p:sldId id="328" r:id="rId26"/>
    <p:sldId id="327" r:id="rId27"/>
    <p:sldId id="329" r:id="rId28"/>
    <p:sldId id="330" r:id="rId29"/>
    <p:sldId id="331" r:id="rId30"/>
    <p:sldId id="332" r:id="rId31"/>
    <p:sldId id="333" r:id="rId32"/>
    <p:sldId id="336" r:id="rId33"/>
    <p:sldId id="334" r:id="rId34"/>
    <p:sldId id="337" r:id="rId35"/>
    <p:sldId id="338" r:id="rId36"/>
    <p:sldId id="339" r:id="rId37"/>
    <p:sldId id="340" r:id="rId38"/>
    <p:sldId id="341" r:id="rId39"/>
    <p:sldId id="346" r:id="rId40"/>
    <p:sldId id="342" r:id="rId41"/>
    <p:sldId id="343" r:id="rId42"/>
    <p:sldId id="344" r:id="rId43"/>
    <p:sldId id="345" r:id="rId44"/>
    <p:sldId id="347" r:id="rId45"/>
    <p:sldId id="348" r:id="rId46"/>
    <p:sldId id="350" r:id="rId47"/>
    <p:sldId id="351" r:id="rId48"/>
    <p:sldId id="353" r:id="rId49"/>
    <p:sldId id="354" r:id="rId50"/>
  </p:sldIdLst>
  <p:sldSz cx="12192000" cy="6858000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TH Sarabun New" panose="020B0500040200020003" pitchFamily="34" charset="-34"/>
      <p:regular r:id="rId59"/>
      <p:bold r:id="rId60"/>
      <p:italic r:id="rId61"/>
      <p:boldItalic r:id="rId6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201"/>
    <a:srgbClr val="37FF01"/>
    <a:srgbClr val="000CF6"/>
    <a:srgbClr val="F600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presProps" Target="presProps.xml"/><Relationship Id="rId68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69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805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69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08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29/01/66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29/01/66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2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29/01/66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5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29/01/66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8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C0DC23-9D4B-444B-B3D0-42C092592B46}" type="datetimeFigureOut">
              <a:rPr lang="th-TH" smtClean="0"/>
              <a:t>29/01/66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729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29/01/66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7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C0DC23-9D4B-444B-B3D0-42C092592B46}" type="datetimeFigureOut">
              <a:rPr lang="th-TH" smtClean="0"/>
              <a:t>29/01/66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0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4. Inheritance con. &amp; abstract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381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2F41B5-4B2D-A4D2-FC10-5DAD3F9BBA6C}"/>
              </a:ext>
            </a:extLst>
          </p:cNvPr>
          <p:cNvSpPr txBox="1"/>
          <p:nvPr/>
        </p:nvSpPr>
        <p:spPr>
          <a:xfrm>
            <a:off x="4781004" y="488076"/>
            <a:ext cx="6853647" cy="34163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get_area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sq.unit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triangular_prism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edge_length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get_volume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cubic unit"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FCD175-136A-260D-3C46-9A6CBEE738E9}"/>
              </a:ext>
            </a:extLst>
          </p:cNvPr>
          <p:cNvSpPr txBox="1"/>
          <p:nvPr/>
        </p:nvSpPr>
        <p:spPr>
          <a:xfrm>
            <a:off x="6696014" y="4380412"/>
            <a:ext cx="20569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Result :</a:t>
            </a:r>
          </a:p>
          <a:p>
            <a:r>
              <a:rPr lang="en-US" sz="3200" b="1" dirty="0"/>
              <a:t>12.5 </a:t>
            </a:r>
            <a:r>
              <a:rPr lang="en-US" sz="3200" b="1" dirty="0" err="1"/>
              <a:t>sq.unit</a:t>
            </a:r>
            <a:endParaRPr lang="en-US" sz="3200" b="1" dirty="0"/>
          </a:p>
          <a:p>
            <a:r>
              <a:rPr lang="en-US" sz="3200" b="1" dirty="0"/>
              <a:t>250 cubic unit</a:t>
            </a:r>
            <a:endParaRPr lang="th-TH" sz="3200" b="1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7A9D9C6-2817-851C-3C15-7BD5ADC40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57" y="917665"/>
            <a:ext cx="40290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74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638FF-3C8F-1540-109B-5F29548E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not only one way to organize data!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80C2-2C6C-7877-0A12-A95616D13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42011"/>
            <a:ext cx="10058400" cy="3909666"/>
          </a:xfrm>
        </p:spPr>
        <p:txBody>
          <a:bodyPr>
            <a:normAutofit/>
          </a:bodyPr>
          <a:lstStyle/>
          <a:p>
            <a:r>
              <a:rPr lang="en-US" sz="4400" dirty="0"/>
              <a:t>- composition or Inheritance or both</a:t>
            </a:r>
          </a:p>
          <a:p>
            <a:r>
              <a:rPr lang="en-US" sz="4400" dirty="0"/>
              <a:t>- </a:t>
            </a:r>
            <a:r>
              <a:rPr lang="th-TH" sz="4400" dirty="0"/>
              <a:t>สามารถเลือกใช้ได้ทั้ง </a:t>
            </a:r>
            <a:r>
              <a:rPr lang="en-US" sz="4400" dirty="0"/>
              <a:t>composition </a:t>
            </a:r>
            <a:r>
              <a:rPr lang="th-TH" sz="4400" dirty="0"/>
              <a:t>หรือ</a:t>
            </a:r>
            <a:r>
              <a:rPr lang="en-US" sz="4400" dirty="0"/>
              <a:t> Inheritance </a:t>
            </a:r>
            <a:r>
              <a:rPr lang="th-TH" sz="4400" dirty="0"/>
              <a:t>หรือทั้งคู่</a:t>
            </a:r>
          </a:p>
        </p:txBody>
      </p:sp>
    </p:spTree>
    <p:extLst>
      <p:ext uri="{BB962C8B-B14F-4D97-AF65-F5344CB8AC3E}">
        <p14:creationId xmlns:p14="http://schemas.microsoft.com/office/powerpoint/2010/main" val="777342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1964-3F63-20AC-8B51-D2C3F3811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solution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FD6A5-080D-7D8F-7C9D-D7DD9037ACF7}"/>
              </a:ext>
            </a:extLst>
          </p:cNvPr>
          <p:cNvSpPr txBox="1"/>
          <p:nvPr/>
        </p:nvSpPr>
        <p:spPr>
          <a:xfrm>
            <a:off x="1889760" y="2182059"/>
            <a:ext cx="7689669" cy="230832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point3d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: point{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z;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point3d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_x,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_y,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_z) :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(_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x,_y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z = _z;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E64F60-07C0-90D8-4357-B27DBEBDD44F}"/>
              </a:ext>
            </a:extLst>
          </p:cNvPr>
          <p:cNvSpPr txBox="1"/>
          <p:nvPr/>
        </p:nvSpPr>
        <p:spPr>
          <a:xfrm>
            <a:off x="1767840" y="5016137"/>
            <a:ext cx="137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P1 (</a:t>
            </a:r>
            <a:r>
              <a:rPr lang="en-US" sz="3200" b="1" dirty="0" err="1"/>
              <a:t>x,y,z</a:t>
            </a:r>
            <a:r>
              <a:rPr lang="en-US" sz="3200" b="1" dirty="0"/>
              <a:t>)</a:t>
            </a:r>
            <a:endParaRPr lang="th-TH" sz="3200" b="1" dirty="0"/>
          </a:p>
        </p:txBody>
      </p:sp>
    </p:spTree>
    <p:extLst>
      <p:ext uri="{BB962C8B-B14F-4D97-AF65-F5344CB8AC3E}">
        <p14:creationId xmlns:p14="http://schemas.microsoft.com/office/powerpoint/2010/main" val="3222217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484F5-DAE6-D56E-2FD0-85E1B97AD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Tetrahedron (</a:t>
            </a:r>
            <a:r>
              <a:rPr lang="th-TH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ทรงสี่หน้า</a:t>
            </a:r>
            <a:r>
              <a:rPr lang="en-US" dirty="0"/>
              <a:t>)</a:t>
            </a:r>
            <a:endParaRPr lang="th-TH" dirty="0"/>
          </a:p>
        </p:txBody>
      </p:sp>
      <p:pic>
        <p:nvPicPr>
          <p:cNvPr id="3076" name="Picture 4" descr="Tetrahedron Overview &amp; Formula | What is a Tetrahedron? - Video &amp; Lesson  Transcript | Study.com">
            <a:extLst>
              <a:ext uri="{FF2B5EF4-FFF2-40B4-BE49-F238E27FC236}">
                <a16:creationId xmlns:a16="http://schemas.microsoft.com/office/drawing/2014/main" id="{C4721F98-FF72-F98B-BAF6-674F77C3D5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5737"/>
            <a:ext cx="4228691" cy="422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17978-C165-2A06-A7EA-FB9EBC0ACE75}"/>
              </a:ext>
            </a:extLst>
          </p:cNvPr>
          <p:cNvSpPr txBox="1"/>
          <p:nvPr/>
        </p:nvSpPr>
        <p:spPr>
          <a:xfrm>
            <a:off x="4702628" y="2996143"/>
            <a:ext cx="6096000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Tetrahedron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point3d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p,q,r,s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3184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C870-7EE4-8605-3375-8CC123BD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volume ?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AAB26-7539-FCEE-BF88-26B17DBE7289}"/>
              </a:ext>
            </a:extLst>
          </p:cNvPr>
          <p:cNvSpPr txBox="1"/>
          <p:nvPr/>
        </p:nvSpPr>
        <p:spPr>
          <a:xfrm>
            <a:off x="478973" y="2000207"/>
            <a:ext cx="11477896" cy="31393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Tetrahedron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point3d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p,q,r,s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get_volume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p_volume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   ((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)*(((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))-((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)))) +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((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)*(((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))-((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)))) +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((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)*(((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))-((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p_volume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9983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74F-0864-EC01-E0BC-38077C7B3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1B9A0-4034-7096-DA4E-233C77837DEE}"/>
              </a:ext>
            </a:extLst>
          </p:cNvPr>
          <p:cNvSpPr txBox="1"/>
          <p:nvPr/>
        </p:nvSpPr>
        <p:spPr>
          <a:xfrm>
            <a:off x="1097280" y="2800653"/>
            <a:ext cx="7454537" cy="2308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point3d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tetrahedron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tthd1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tthd1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tthd1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tthd1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tthd1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tthd1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get_volume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cubic unit"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9133D1-1457-8BED-F420-9E39520D1EE2}"/>
              </a:ext>
            </a:extLst>
          </p:cNvPr>
          <p:cNvSpPr txBox="1"/>
          <p:nvPr/>
        </p:nvSpPr>
        <p:spPr>
          <a:xfrm>
            <a:off x="1097280" y="5250264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Result :</a:t>
            </a:r>
            <a:endParaRPr lang="th-TH" sz="3200" b="1" dirty="0"/>
          </a:p>
          <a:p>
            <a:r>
              <a:rPr lang="th-TH" sz="3200" b="1" dirty="0"/>
              <a:t>35 </a:t>
            </a:r>
            <a:r>
              <a:rPr lang="th-TH" sz="3200" b="1" dirty="0" err="1"/>
              <a:t>cubic</a:t>
            </a:r>
            <a:r>
              <a:rPr lang="th-TH" sz="3200" b="1" dirty="0"/>
              <a:t> </a:t>
            </a:r>
            <a:r>
              <a:rPr lang="th-TH" sz="3200" b="1" dirty="0" err="1"/>
              <a:t>unit</a:t>
            </a:r>
            <a:endParaRPr lang="th-TH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DF86AB-7AFA-AA33-7B0E-C88CB962B0F6}"/>
              </a:ext>
            </a:extLst>
          </p:cNvPr>
          <p:cNvSpPr txBox="1"/>
          <p:nvPr/>
        </p:nvSpPr>
        <p:spPr>
          <a:xfrm>
            <a:off x="1097280" y="2007396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Code :</a:t>
            </a:r>
            <a:endParaRPr lang="th-TH" sz="2800" b="1" dirty="0"/>
          </a:p>
        </p:txBody>
      </p:sp>
    </p:spTree>
    <p:extLst>
      <p:ext uri="{BB962C8B-B14F-4D97-AF65-F5344CB8AC3E}">
        <p14:creationId xmlns:p14="http://schemas.microsoft.com/office/powerpoint/2010/main" val="248655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3700-D96B-EDD5-CBA5-0D1D1776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method for fixability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CC43-6D2F-E9BF-B548-0721E2FC9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combine Inheritance with composition to create reasonable and non-redundance code</a:t>
            </a:r>
          </a:p>
          <a:p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ผสมระหว่าง </a:t>
            </a:r>
            <a:r>
              <a:rPr lang="en-US" sz="4000" dirty="0"/>
              <a:t>Inheritance</a:t>
            </a:r>
            <a:r>
              <a:rPr lang="th-TH" sz="4000" dirty="0"/>
              <a:t> กับ</a:t>
            </a:r>
            <a:r>
              <a:rPr lang="en-US" sz="4000" dirty="0"/>
              <a:t> composition </a:t>
            </a:r>
            <a:r>
              <a:rPr lang="th-TH" sz="4000" dirty="0"/>
              <a:t>ใน </a:t>
            </a:r>
            <a:r>
              <a:rPr lang="en-US" sz="4000" dirty="0"/>
              <a:t>class </a:t>
            </a:r>
            <a:r>
              <a:rPr lang="th-TH" sz="4000" dirty="0"/>
              <a:t>เพื่อความสะดวกและความสมเหตุสมผลของ </a:t>
            </a:r>
            <a:r>
              <a:rPr lang="en-US" sz="4000" dirty="0"/>
              <a:t>code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1974932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81C9071-3AC9-3062-BF7B-DDF6EDD96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2" y="0"/>
            <a:ext cx="105060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03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02E4815-EABA-7FAB-DC47-5A45B5665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72" y="413221"/>
            <a:ext cx="7671613" cy="574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280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C6868-59D3-7CEB-D553-92A31CF4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level &amp; Multiple inheritance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BB5A2-5C7D-2A67-0799-5C24E318F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398034" cy="4023360"/>
          </a:xfrm>
        </p:spPr>
        <p:txBody>
          <a:bodyPr>
            <a:normAutofit/>
          </a:bodyPr>
          <a:lstStyle/>
          <a:p>
            <a:r>
              <a:rPr lang="en-US" sz="4000" dirty="0"/>
              <a:t>- one can be inherited from serval classes</a:t>
            </a:r>
          </a:p>
          <a:p>
            <a:r>
              <a:rPr lang="en-US" sz="4000" dirty="0"/>
              <a:t>- inherited class can inherit to another class</a:t>
            </a:r>
          </a:p>
          <a:p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1 </a:t>
            </a:r>
            <a:r>
              <a:rPr lang="en-US" sz="4000" dirty="0"/>
              <a:t>class </a:t>
            </a:r>
            <a:r>
              <a:rPr lang="th-TH" sz="4000" dirty="0"/>
              <a:t>สามารถมรับการสืบทอดได้มากกว่า 1 </a:t>
            </a:r>
            <a:r>
              <a:rPr lang="en-US" sz="4000" dirty="0"/>
              <a:t>class</a:t>
            </a:r>
          </a:p>
          <a:p>
            <a:r>
              <a:rPr lang="th-TH" sz="4000" dirty="0"/>
              <a:t>- </a:t>
            </a:r>
            <a:r>
              <a:rPr lang="en-US" sz="4000" dirty="0"/>
              <a:t>class </a:t>
            </a:r>
            <a:r>
              <a:rPr lang="th-TH" sz="4000" dirty="0"/>
              <a:t>ที่รับการสืบทอกมาแล้วสามารถส่งต่อการสืบทอดไปยัง </a:t>
            </a:r>
            <a:r>
              <a:rPr lang="en-US" sz="4000" dirty="0"/>
              <a:t>class </a:t>
            </a:r>
            <a:r>
              <a:rPr lang="th-TH" sz="4000" dirty="0"/>
              <a:t>ลูกได้อีก</a:t>
            </a:r>
          </a:p>
        </p:txBody>
      </p:sp>
    </p:spTree>
    <p:extLst>
      <p:ext uri="{BB962C8B-B14F-4D97-AF65-F5344CB8AC3E}">
        <p14:creationId xmlns:p14="http://schemas.microsoft.com/office/powerpoint/2010/main" val="1182525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 want to learn to program. Should I begin with C; C++; Java; or Python?  And why? - Quora">
            <a:extLst>
              <a:ext uri="{FF2B5EF4-FFF2-40B4-BE49-F238E27FC236}">
                <a16:creationId xmlns:a16="http://schemas.microsoft.com/office/drawing/2014/main" id="{B37A9F37-C083-0B50-F0B6-001D2AA8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579" y="361134"/>
            <a:ext cx="5322842" cy="57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591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0465110-02E8-6B2F-9BB5-07B103413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78" y="170922"/>
            <a:ext cx="7472427" cy="610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68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783DD5-05C6-386C-B9C3-4E517F376663}"/>
              </a:ext>
            </a:extLst>
          </p:cNvPr>
          <p:cNvSpPr txBox="1"/>
          <p:nvPr/>
        </p:nvSpPr>
        <p:spPr>
          <a:xfrm>
            <a:off x="513807" y="604638"/>
            <a:ext cx="4345577" cy="50783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plant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chlorophyll_rate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flying_things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max_altitude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01E77-7F1F-C0BE-82A6-A6B231B4C334}"/>
              </a:ext>
            </a:extLst>
          </p:cNvPr>
          <p:cNvSpPr txBox="1"/>
          <p:nvPr/>
        </p:nvSpPr>
        <p:spPr>
          <a:xfrm>
            <a:off x="5399314" y="599676"/>
            <a:ext cx="6583680" cy="36933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flying_things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flying_things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origin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cuteness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359053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A84C2-802B-BF51-AF9E-EA1299278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6955A-087F-C684-C236-F8A7A793D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565" y="4121798"/>
            <a:ext cx="10493829" cy="1477329"/>
          </a:xfrm>
        </p:spPr>
        <p:txBody>
          <a:bodyPr>
            <a:normAutofit/>
          </a:bodyPr>
          <a:lstStyle/>
          <a:p>
            <a:r>
              <a:rPr lang="en-US" sz="3200" dirty="0"/>
              <a:t>- Bird Class contain both of animal (</a:t>
            </a:r>
            <a:r>
              <a:rPr lang="en-US" sz="3200" dirty="0" err="1"/>
              <a:t>leg_count</a:t>
            </a:r>
            <a:r>
              <a:rPr lang="en-US" sz="3200" dirty="0"/>
              <a:t>) and</a:t>
            </a:r>
            <a:r>
              <a:rPr lang="th-TH" sz="3200" dirty="0"/>
              <a:t> </a:t>
            </a:r>
            <a:r>
              <a:rPr lang="en-US" sz="3200" dirty="0" err="1"/>
              <a:t>flying_things</a:t>
            </a:r>
            <a:r>
              <a:rPr lang="en-US" sz="3200" dirty="0"/>
              <a:t> property </a:t>
            </a:r>
          </a:p>
          <a:p>
            <a:r>
              <a:rPr lang="en-US" sz="3200" dirty="0"/>
              <a:t>- Class bird </a:t>
            </a:r>
            <a:r>
              <a:rPr lang="th-TH" sz="3200" dirty="0"/>
              <a:t>มีคุณสมบัติทั้ง </a:t>
            </a:r>
            <a:r>
              <a:rPr lang="en-US" sz="3200" dirty="0"/>
              <a:t>animal (</a:t>
            </a:r>
            <a:r>
              <a:rPr lang="en-US" sz="3200" dirty="0" err="1"/>
              <a:t>leg_count</a:t>
            </a:r>
            <a:r>
              <a:rPr lang="en-US" sz="3200" dirty="0"/>
              <a:t>) </a:t>
            </a:r>
            <a:r>
              <a:rPr lang="th-TH" sz="3200" dirty="0"/>
              <a:t>และ </a:t>
            </a:r>
            <a:r>
              <a:rPr lang="en-US" sz="3200" dirty="0" err="1"/>
              <a:t>flying_things</a:t>
            </a:r>
            <a:r>
              <a:rPr lang="en-US" sz="3200" dirty="0"/>
              <a:t> (</a:t>
            </a:r>
            <a:r>
              <a:rPr lang="en-US" sz="3200" dirty="0" err="1"/>
              <a:t>max_altitude</a:t>
            </a:r>
            <a:r>
              <a:rPr lang="en-US" sz="3200" dirty="0"/>
              <a:t>)</a:t>
            </a:r>
            <a:endParaRPr lang="th-TH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0E43D-602D-2A1F-9CBC-17B597ABB376}"/>
              </a:ext>
            </a:extLst>
          </p:cNvPr>
          <p:cNvSpPr txBox="1"/>
          <p:nvPr/>
        </p:nvSpPr>
        <p:spPr>
          <a:xfrm>
            <a:off x="1097279" y="1980420"/>
            <a:ext cx="7358743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flying_things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origin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74854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70039-1559-1F43-36D9-69EC43A98E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4841" y="12602"/>
            <a:ext cx="10058400" cy="1042988"/>
          </a:xfrm>
        </p:spPr>
        <p:txBody>
          <a:bodyPr/>
          <a:lstStyle/>
          <a:p>
            <a:r>
              <a:rPr lang="en-US" dirty="0"/>
              <a:t>Multiple level inheritance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272F2-726A-3063-EA47-229B1AF6E2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95265" y="4833291"/>
            <a:ext cx="10058400" cy="1209675"/>
          </a:xfrm>
        </p:spPr>
        <p:txBody>
          <a:bodyPr>
            <a:normAutofit/>
          </a:bodyPr>
          <a:lstStyle/>
          <a:p>
            <a:r>
              <a:rPr lang="en-US" sz="3200" dirty="0"/>
              <a:t>- Cat class contain its grand parent class property (name) </a:t>
            </a:r>
          </a:p>
          <a:p>
            <a:r>
              <a:rPr lang="en-US" sz="3200" dirty="0"/>
              <a:t>- class cat </a:t>
            </a:r>
            <a:r>
              <a:rPr lang="th-TH" sz="3200" dirty="0"/>
              <a:t>มีคูณสมบัติของ </a:t>
            </a:r>
            <a:r>
              <a:rPr lang="en-US" sz="3200" dirty="0"/>
              <a:t>class </a:t>
            </a:r>
            <a:r>
              <a:rPr lang="th-TH" sz="3200" dirty="0"/>
              <a:t>ปู่ </a:t>
            </a:r>
            <a:r>
              <a:rPr lang="en-US" sz="3200" dirty="0"/>
              <a:t>(grand parent) </a:t>
            </a:r>
            <a:r>
              <a:rPr lang="th-TH" sz="3200" dirty="0"/>
              <a:t>นั้นก็คือ </a:t>
            </a:r>
            <a:r>
              <a:rPr lang="en-US" sz="3200" dirty="0"/>
              <a:t>name </a:t>
            </a:r>
            <a:endParaRPr lang="th-TH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CC5D72-605B-8003-3AC8-A1B2664315B6}"/>
              </a:ext>
            </a:extLst>
          </p:cNvPr>
          <p:cNvSpPr txBox="1"/>
          <p:nvPr/>
        </p:nvSpPr>
        <p:spPr>
          <a:xfrm>
            <a:off x="766355" y="1055590"/>
            <a:ext cx="10659290" cy="34163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cuteness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443010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0CE62-F8C3-B698-8428-AE3C2A198C9E}"/>
              </a:ext>
            </a:extLst>
          </p:cNvPr>
          <p:cNvSpPr txBox="1"/>
          <p:nvPr/>
        </p:nvSpPr>
        <p:spPr>
          <a:xfrm>
            <a:off x="923109" y="833067"/>
            <a:ext cx="6096000" cy="286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"seagull"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max_altitude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100 meter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origin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"Australia"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"Sphynx"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cuteness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3518B-62DB-923A-383F-5E333C797517}"/>
              </a:ext>
            </a:extLst>
          </p:cNvPr>
          <p:cNvSpPr txBox="1"/>
          <p:nvPr/>
        </p:nvSpPr>
        <p:spPr>
          <a:xfrm>
            <a:off x="923109" y="243839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Code :</a:t>
            </a:r>
            <a:endParaRPr lang="th-TH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BA5180-03CC-EF1C-671C-5A4E4AAE904F}"/>
              </a:ext>
            </a:extLst>
          </p:cNvPr>
          <p:cNvSpPr txBox="1"/>
          <p:nvPr/>
        </p:nvSpPr>
        <p:spPr>
          <a:xfrm>
            <a:off x="895490" y="4132216"/>
            <a:ext cx="13837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Result :</a:t>
            </a:r>
          </a:p>
          <a:p>
            <a:r>
              <a:rPr lang="en-US" sz="2800" dirty="0"/>
              <a:t>    No error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3450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13ED-2C8A-589B-22A4-F72399E0E7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600" dirty="0"/>
              <a:t>Quiz</a:t>
            </a:r>
            <a:endParaRPr lang="th-TH" sz="1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B8A041-ECB1-D31C-AEF5-BAED725FAD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9758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D5EF-F0E3-8199-3AAF-23338BED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Holding and casting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B11A7-E93F-94DE-C54B-A9B9110B6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111" y="1845733"/>
            <a:ext cx="10571806" cy="4725664"/>
          </a:xfrm>
        </p:spPr>
        <p:txBody>
          <a:bodyPr>
            <a:normAutofit fontScale="92500" lnSpcReduction="10000"/>
          </a:bodyPr>
          <a:lstStyle/>
          <a:p>
            <a:r>
              <a:rPr lang="en-US" sz="4400" dirty="0"/>
              <a:t>interesting questions from inheritance</a:t>
            </a:r>
          </a:p>
          <a:p>
            <a:endParaRPr lang="en-US" dirty="0"/>
          </a:p>
          <a:p>
            <a:r>
              <a:rPr lang="en-US" sz="4400" dirty="0"/>
              <a:t>- is seagull an animal?</a:t>
            </a:r>
          </a:p>
          <a:p>
            <a:r>
              <a:rPr lang="en-US" sz="4400" dirty="0"/>
              <a:t>- seagull (</a:t>
            </a:r>
            <a:r>
              <a:rPr lang="th-TH" sz="4400" dirty="0"/>
              <a:t>นกนางนวล</a:t>
            </a:r>
            <a:r>
              <a:rPr lang="en-US" sz="4400" dirty="0"/>
              <a:t>) </a:t>
            </a:r>
            <a:r>
              <a:rPr lang="th-TH" sz="4400" dirty="0"/>
              <a:t>เป็นสัตว์หรือไม่</a:t>
            </a:r>
            <a:r>
              <a:rPr lang="en-US" sz="4400" dirty="0"/>
              <a:t>?</a:t>
            </a:r>
          </a:p>
          <a:p>
            <a:endParaRPr lang="en-US" sz="4400" dirty="0"/>
          </a:p>
          <a:p>
            <a:r>
              <a:rPr lang="en-US" sz="4400" dirty="0"/>
              <a:t>- if yes, can we assign it to animal object</a:t>
            </a:r>
          </a:p>
          <a:p>
            <a:r>
              <a:rPr lang="en-US" sz="4400" dirty="0"/>
              <a:t>- </a:t>
            </a:r>
            <a:r>
              <a:rPr lang="th-TH" sz="4400" dirty="0"/>
              <a:t>ถ้าใช่ เราสามารถกำหนดค่านี้ให้กับตัวแปรประเภท </a:t>
            </a:r>
            <a:r>
              <a:rPr lang="en-US" sz="4400" dirty="0"/>
              <a:t>animal </a:t>
            </a:r>
            <a:r>
              <a:rPr lang="th-TH" sz="4400" dirty="0"/>
              <a:t>ได้หรือไม่</a:t>
            </a:r>
          </a:p>
        </p:txBody>
      </p:sp>
    </p:spTree>
    <p:extLst>
      <p:ext uri="{BB962C8B-B14F-4D97-AF65-F5344CB8AC3E}">
        <p14:creationId xmlns:p14="http://schemas.microsoft.com/office/powerpoint/2010/main" val="1770992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4ED3-D575-9ECB-FD7E-3E643234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assign to object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33F80-DAD5-CE8F-ECED-F199511D8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54123"/>
            <a:ext cx="10058400" cy="4023360"/>
          </a:xfrm>
        </p:spPr>
        <p:txBody>
          <a:bodyPr>
            <a:normAutofit/>
          </a:bodyPr>
          <a:lstStyle/>
          <a:p>
            <a:r>
              <a:rPr lang="en-US" sz="4000" dirty="0"/>
              <a:t>- normally C is type restrict language, mean you can only assign variable with the same type of data such as string-&gt;string int-&gt;int float-&gt;float</a:t>
            </a:r>
          </a:p>
          <a:p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ภาษา </a:t>
            </a:r>
            <a:r>
              <a:rPr lang="en-US" sz="4000" dirty="0"/>
              <a:t>C </a:t>
            </a:r>
            <a:r>
              <a:rPr lang="th-TH" sz="4000" dirty="0"/>
              <a:t>เป็นภาษาที่ </a:t>
            </a:r>
            <a:r>
              <a:rPr lang="en-US" sz="4000" dirty="0"/>
              <a:t>type restrict </a:t>
            </a:r>
            <a:r>
              <a:rPr lang="th-TH" sz="4000" dirty="0"/>
              <a:t>หมายความว่าต้องกำหนดค่าของตัวแปรให้ตรงตามชนิดเท่านั้น เช่น </a:t>
            </a:r>
            <a:r>
              <a:rPr lang="en-US" sz="4000" dirty="0"/>
              <a:t>string-&gt;string int-&gt;int float-&gt;float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3638503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E3AB4-2B76-74EF-D772-71DD21D3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assignment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FA469-5B1D-B2C9-F2A7-A806C5789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- parent class can be assigned as child class no matter how deep level of inherited such as creature object can be assigned to be a bird object , </a:t>
            </a:r>
            <a:r>
              <a:rPr lang="en-US" sz="3600" dirty="0" err="1"/>
              <a:t>flying_things</a:t>
            </a:r>
            <a:r>
              <a:rPr lang="en-US" sz="3600" dirty="0"/>
              <a:t> can be an airplane</a:t>
            </a:r>
          </a:p>
          <a:p>
            <a:endParaRPr lang="en-US" sz="3600" dirty="0"/>
          </a:p>
          <a:p>
            <a:r>
              <a:rPr lang="en-US" sz="3600" dirty="0"/>
              <a:t>- class </a:t>
            </a:r>
            <a:r>
              <a:rPr lang="th-TH" sz="3600" dirty="0"/>
              <a:t>ที่อยู่สูงกว่า </a:t>
            </a:r>
            <a:r>
              <a:rPr lang="en-US" sz="3600" dirty="0"/>
              <a:t>(parent class) </a:t>
            </a:r>
            <a:r>
              <a:rPr lang="th-TH" sz="3600" dirty="0"/>
              <a:t>สามารถกำหนดให้มีค่าเป็น </a:t>
            </a:r>
            <a:r>
              <a:rPr lang="en-US" sz="3600" dirty="0"/>
              <a:t>class </a:t>
            </a:r>
            <a:r>
              <a:rPr lang="th-TH" sz="3600" dirty="0"/>
              <a:t>ที่อยู่ต่ำกว่าได้ </a:t>
            </a:r>
            <a:r>
              <a:rPr lang="en-US" sz="3600" dirty="0"/>
              <a:t>(child class) </a:t>
            </a:r>
            <a:r>
              <a:rPr lang="th-TH" sz="3600" dirty="0"/>
              <a:t>ไม่ว่าจะสืบทอดกันมากี่ชั้น เช่น เราสามารถกำหนด </a:t>
            </a:r>
            <a:r>
              <a:rPr lang="en-US" sz="3600" dirty="0"/>
              <a:t>creature object </a:t>
            </a:r>
            <a:r>
              <a:rPr lang="th-TH" sz="3600" dirty="0"/>
              <a:t>ให้เป็น </a:t>
            </a:r>
            <a:r>
              <a:rPr lang="en-US" sz="3600" dirty="0"/>
              <a:t>bird </a:t>
            </a:r>
            <a:r>
              <a:rPr lang="th-TH" sz="3600" dirty="0"/>
              <a:t>ได้ หรือสามารถกำหนด</a:t>
            </a:r>
            <a:r>
              <a:rPr lang="en-US" sz="3600" dirty="0"/>
              <a:t> </a:t>
            </a:r>
            <a:r>
              <a:rPr lang="en-US" sz="3600" dirty="0" err="1"/>
              <a:t>flying_things</a:t>
            </a:r>
            <a:r>
              <a:rPr lang="en-US" sz="3600" dirty="0"/>
              <a:t> </a:t>
            </a:r>
            <a:r>
              <a:rPr lang="th-TH" sz="3600" dirty="0"/>
              <a:t>เป็น</a:t>
            </a:r>
            <a:r>
              <a:rPr lang="en-US" sz="3600" dirty="0"/>
              <a:t> airplane </a:t>
            </a:r>
            <a:r>
              <a:rPr lang="th-TH" sz="3600" dirty="0"/>
              <a:t>ได้</a:t>
            </a:r>
            <a:endParaRPr lang="en-US" sz="3600" dirty="0"/>
          </a:p>
          <a:p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213953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F3C3EE-FD8B-8F95-AC12-DEA4034E2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129" y="233265"/>
            <a:ext cx="6211741" cy="6111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4CDFF1-659E-13F2-F3E4-CD72DF0A9E5F}"/>
              </a:ext>
            </a:extLst>
          </p:cNvPr>
          <p:cNvSpPr txBox="1"/>
          <p:nvPr/>
        </p:nvSpPr>
        <p:spPr>
          <a:xfrm>
            <a:off x="971084" y="541175"/>
            <a:ext cx="18598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Example :</a:t>
            </a:r>
            <a:endParaRPr lang="th-TH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4EE25E-8C20-9F2C-0A2B-24B74D19689E}"/>
              </a:ext>
            </a:extLst>
          </p:cNvPr>
          <p:cNvSpPr txBox="1"/>
          <p:nvPr/>
        </p:nvSpPr>
        <p:spPr>
          <a:xfrm>
            <a:off x="10703613" y="6488668"/>
            <a:ext cx="1209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4_3_</a:t>
            </a:r>
            <a:r>
              <a:rPr lang="th-TH" dirty="0" err="1"/>
              <a:t>casting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79000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063A6-18F5-EF85-8107-37D7D3A7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composition vs inheritance</a:t>
            </a:r>
            <a:endParaRPr lang="th-TH" dirty="0"/>
          </a:p>
        </p:txBody>
      </p:sp>
      <p:pic>
        <p:nvPicPr>
          <p:cNvPr id="2050" name="Picture 2" descr="plot points on Cartesian plane">
            <a:extLst>
              <a:ext uri="{FF2B5EF4-FFF2-40B4-BE49-F238E27FC236}">
                <a16:creationId xmlns:a16="http://schemas.microsoft.com/office/drawing/2014/main" id="{3600DFB6-04C5-3D30-FA81-376DE9F5A7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1892916"/>
            <a:ext cx="4668354" cy="42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1682B7-A22B-11EA-5E8D-DE706C26B3BE}"/>
              </a:ext>
            </a:extLst>
          </p:cNvPr>
          <p:cNvSpPr txBox="1"/>
          <p:nvPr/>
        </p:nvSpPr>
        <p:spPr>
          <a:xfrm>
            <a:off x="1151993" y="2397948"/>
            <a:ext cx="40270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0" dirty="0">
                <a:effectLst/>
              </a:rPr>
              <a:t>Cartesian plane</a:t>
            </a:r>
          </a:p>
          <a:p>
            <a:r>
              <a:rPr lang="en-US" sz="3200" i="0" dirty="0">
                <a:effectLst/>
              </a:rPr>
              <a:t>	- 2d point</a:t>
            </a:r>
          </a:p>
          <a:p>
            <a:r>
              <a:rPr lang="en-US" sz="3200" dirty="0"/>
              <a:t>	- calculate area of triangle</a:t>
            </a:r>
            <a:endParaRPr lang="en-US" sz="3200" i="0" dirty="0">
              <a:effectLst/>
            </a:endParaRPr>
          </a:p>
          <a:p>
            <a:endParaRPr lang="en-US" sz="3200" i="0" dirty="0">
              <a:effectLst/>
            </a:endParaRPr>
          </a:p>
          <a:p>
            <a:endParaRPr lang="th-TH" sz="3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22E9D05-C5A5-0595-6AA6-BB428659F0F0}"/>
              </a:ext>
            </a:extLst>
          </p:cNvPr>
          <p:cNvSpPr/>
          <p:nvPr/>
        </p:nvSpPr>
        <p:spPr>
          <a:xfrm>
            <a:off x="8343089" y="2929732"/>
            <a:ext cx="165463" cy="165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656BE4-D4A7-B939-A550-13379F982EFE}"/>
              </a:ext>
            </a:extLst>
          </p:cNvPr>
          <p:cNvSpPr/>
          <p:nvPr/>
        </p:nvSpPr>
        <p:spPr>
          <a:xfrm>
            <a:off x="8343089" y="4016954"/>
            <a:ext cx="165463" cy="165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D394B5-8256-6F62-8553-2FA7B286056E}"/>
              </a:ext>
            </a:extLst>
          </p:cNvPr>
          <p:cNvSpPr/>
          <p:nvPr/>
        </p:nvSpPr>
        <p:spPr>
          <a:xfrm>
            <a:off x="9412207" y="4008245"/>
            <a:ext cx="165463" cy="165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20BDCC-61F8-9C59-E22D-40F813F49E11}"/>
              </a:ext>
            </a:extLst>
          </p:cNvPr>
          <p:cNvSpPr txBox="1"/>
          <p:nvPr/>
        </p:nvSpPr>
        <p:spPr>
          <a:xfrm>
            <a:off x="7951635" y="2829827"/>
            <a:ext cx="391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p1</a:t>
            </a:r>
            <a:endParaRPr lang="th-TH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AAE12-0CF1-A7A9-998D-F681F93A6325}"/>
              </a:ext>
            </a:extLst>
          </p:cNvPr>
          <p:cNvSpPr txBox="1"/>
          <p:nvPr/>
        </p:nvSpPr>
        <p:spPr>
          <a:xfrm>
            <a:off x="7947558" y="4132011"/>
            <a:ext cx="391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p2</a:t>
            </a:r>
            <a:endParaRPr lang="th-TH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665920-E8B1-EE7C-EDB1-61275D034159}"/>
              </a:ext>
            </a:extLst>
          </p:cNvPr>
          <p:cNvSpPr txBox="1"/>
          <p:nvPr/>
        </p:nvSpPr>
        <p:spPr>
          <a:xfrm>
            <a:off x="9455966" y="3619146"/>
            <a:ext cx="391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p3</a:t>
            </a:r>
            <a:endParaRPr lang="th-TH" sz="2000" b="1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7249D9F2-E925-8924-2C49-E2DD6ED15AE2}"/>
              </a:ext>
            </a:extLst>
          </p:cNvPr>
          <p:cNvSpPr/>
          <p:nvPr/>
        </p:nvSpPr>
        <p:spPr>
          <a:xfrm>
            <a:off x="8443086" y="3013165"/>
            <a:ext cx="1021590" cy="1075301"/>
          </a:xfrm>
          <a:prstGeom prst="triangle">
            <a:avLst>
              <a:gd name="adj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0CC3E3-6371-0F0F-1DAE-1DFFA964E376}"/>
              </a:ext>
            </a:extLst>
          </p:cNvPr>
          <p:cNvSpPr txBox="1"/>
          <p:nvPr/>
        </p:nvSpPr>
        <p:spPr>
          <a:xfrm>
            <a:off x="7660867" y="4332066"/>
            <a:ext cx="764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(0,0)</a:t>
            </a:r>
            <a:endParaRPr lang="th-TH" sz="3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A25221-F869-8BF8-E634-2A2C15449182}"/>
              </a:ext>
            </a:extLst>
          </p:cNvPr>
          <p:cNvSpPr txBox="1"/>
          <p:nvPr/>
        </p:nvSpPr>
        <p:spPr>
          <a:xfrm>
            <a:off x="7295389" y="2791602"/>
            <a:ext cx="764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(0,5)</a:t>
            </a:r>
            <a:endParaRPr lang="th-TH" sz="3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9A071D-BC8C-1B87-C51E-D9BB5F6503AB}"/>
              </a:ext>
            </a:extLst>
          </p:cNvPr>
          <p:cNvSpPr txBox="1"/>
          <p:nvPr/>
        </p:nvSpPr>
        <p:spPr>
          <a:xfrm>
            <a:off x="9668900" y="3423470"/>
            <a:ext cx="764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(5,0)</a:t>
            </a:r>
            <a:endParaRPr lang="th-TH" sz="3200" b="1" dirty="0"/>
          </a:p>
        </p:txBody>
      </p:sp>
    </p:spTree>
    <p:extLst>
      <p:ext uri="{BB962C8B-B14F-4D97-AF65-F5344CB8AC3E}">
        <p14:creationId xmlns:p14="http://schemas.microsoft.com/office/powerpoint/2010/main" val="328973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8979D-91CD-1619-03C5-6F003616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and method access?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A7015-89A9-E9E5-DC38-831EA4B5C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object can access attribute and method only define on its class but may contain extra data from child class</a:t>
            </a:r>
          </a:p>
          <a:p>
            <a:endParaRPr lang="en-US" sz="4000" dirty="0"/>
          </a:p>
          <a:p>
            <a:r>
              <a:rPr lang="en-US" sz="4000" dirty="0"/>
              <a:t>- object </a:t>
            </a:r>
            <a:r>
              <a:rPr lang="th-TH" sz="4000" dirty="0"/>
              <a:t>สามารถเข้าถึงเพียงแค่ </a:t>
            </a:r>
            <a:r>
              <a:rPr lang="en-US" sz="4000" dirty="0"/>
              <a:t>attribute </a:t>
            </a:r>
            <a:r>
              <a:rPr lang="th-TH" sz="4000" dirty="0"/>
              <a:t>และ</a:t>
            </a:r>
            <a:r>
              <a:rPr lang="en-US" sz="4000" dirty="0"/>
              <a:t> method </a:t>
            </a:r>
            <a:r>
              <a:rPr lang="th-TH" sz="4000" dirty="0"/>
              <a:t>ที่ประกาศไว้ใน </a:t>
            </a:r>
            <a:r>
              <a:rPr lang="en-US" sz="4000" dirty="0"/>
              <a:t>class </a:t>
            </a:r>
            <a:r>
              <a:rPr lang="th-TH" sz="4000" dirty="0"/>
              <a:t>ของมันเท่านั้น แต่อาจมีข้อมูลเพิ่มเติมจาก </a:t>
            </a:r>
            <a:r>
              <a:rPr lang="en-US" sz="4000" dirty="0"/>
              <a:t>class </a:t>
            </a:r>
            <a:r>
              <a:rPr lang="th-TH" sz="4000" dirty="0"/>
              <a:t>ที่อยู่ต่ำกว่าได้</a:t>
            </a:r>
          </a:p>
        </p:txBody>
      </p:sp>
    </p:spTree>
    <p:extLst>
      <p:ext uri="{BB962C8B-B14F-4D97-AF65-F5344CB8AC3E}">
        <p14:creationId xmlns:p14="http://schemas.microsoft.com/office/powerpoint/2010/main" val="858140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0B23F0-2153-0A4F-0C6C-9C9210DE7E02}"/>
              </a:ext>
            </a:extLst>
          </p:cNvPr>
          <p:cNvSpPr txBox="1"/>
          <p:nvPr/>
        </p:nvSpPr>
        <p:spPr>
          <a:xfrm>
            <a:off x="3439550" y="165835"/>
            <a:ext cx="8483161" cy="2308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no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no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flying_things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boing747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no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boing747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max_altitude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max_altitude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84D34D-FEA5-C3B4-54B1-426774D4C63C}"/>
              </a:ext>
            </a:extLst>
          </p:cNvPr>
          <p:cNvSpPr txBox="1"/>
          <p:nvPr/>
        </p:nvSpPr>
        <p:spPr>
          <a:xfrm>
            <a:off x="6396111" y="4519218"/>
            <a:ext cx="252470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Result :</a:t>
            </a:r>
          </a:p>
          <a:p>
            <a:r>
              <a:rPr lang="th-TH" sz="2800" dirty="0" err="1"/>
              <a:t>Sphynx</a:t>
            </a:r>
            <a:r>
              <a:rPr lang="th-TH" sz="2800" dirty="0"/>
              <a:t> : </a:t>
            </a:r>
            <a:r>
              <a:rPr lang="th-TH" sz="2800" dirty="0" err="1"/>
              <a:t>Sphynx</a:t>
            </a:r>
            <a:endParaRPr lang="th-TH" sz="2800" dirty="0"/>
          </a:p>
          <a:p>
            <a:r>
              <a:rPr lang="th-TH" sz="2800" dirty="0"/>
              <a:t>13610 : 13610</a:t>
            </a:r>
          </a:p>
          <a:p>
            <a:r>
              <a:rPr lang="th-TH" sz="2800" dirty="0"/>
              <a:t>2 : 2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E0D9DC1-638C-5E98-47EC-65F03F8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9" y="1706878"/>
            <a:ext cx="5421422" cy="44283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1A5C5C-6588-FDC0-8656-80BA24B19F4C}"/>
              </a:ext>
            </a:extLst>
          </p:cNvPr>
          <p:cNvCxnSpPr>
            <a:cxnSpLocks/>
          </p:cNvCxnSpPr>
          <p:nvPr/>
        </p:nvCxnSpPr>
        <p:spPr>
          <a:xfrm flipH="1">
            <a:off x="3559946" y="443883"/>
            <a:ext cx="958788" cy="2814222"/>
          </a:xfrm>
          <a:prstGeom prst="straightConnector1">
            <a:avLst/>
          </a:prstGeom>
          <a:ln w="38100">
            <a:solidFill>
              <a:srgbClr val="F6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097FB5-28A2-3F66-4BD0-4B62E5D3AE9D}"/>
              </a:ext>
            </a:extLst>
          </p:cNvPr>
          <p:cNvCxnSpPr/>
          <p:nvPr/>
        </p:nvCxnSpPr>
        <p:spPr>
          <a:xfrm flipH="1">
            <a:off x="3684233" y="443883"/>
            <a:ext cx="1464816" cy="4565757"/>
          </a:xfrm>
          <a:prstGeom prst="straightConnector1">
            <a:avLst/>
          </a:prstGeom>
          <a:ln w="38100">
            <a:solidFill>
              <a:srgbClr val="F6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2DEC6D-AD32-781D-EB19-E3B3DA632F9C}"/>
              </a:ext>
            </a:extLst>
          </p:cNvPr>
          <p:cNvSpPr txBox="1"/>
          <p:nvPr/>
        </p:nvSpPr>
        <p:spPr>
          <a:xfrm>
            <a:off x="6096000" y="2772403"/>
            <a:ext cx="49495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Parent can assign to be a child object and access component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Class </a:t>
            </a:r>
            <a:r>
              <a:rPr lang="th-TH" sz="2400" dirty="0"/>
              <a:t>ที่สูงกว่า สามารถกำหนดให้เป็น </a:t>
            </a:r>
            <a:r>
              <a:rPr lang="en-US" sz="2400" dirty="0"/>
              <a:t>class </a:t>
            </a:r>
            <a:r>
              <a:rPr lang="th-TH" sz="2400" dirty="0"/>
              <a:t>ที่ต่ำกว่าได้และยังสามารถเข้าถึงส่วนประกอบได้</a:t>
            </a:r>
            <a:endParaRPr lang="en-US" sz="2400" dirty="0"/>
          </a:p>
          <a:p>
            <a:pPr marL="285750" indent="-285750">
              <a:buFontTx/>
              <a:buChar char="-"/>
            </a:pP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868765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0B23F0-2153-0A4F-0C6C-9C9210DE7E02}"/>
              </a:ext>
            </a:extLst>
          </p:cNvPr>
          <p:cNvSpPr txBox="1"/>
          <p:nvPr/>
        </p:nvSpPr>
        <p:spPr>
          <a:xfrm>
            <a:off x="3439550" y="165835"/>
            <a:ext cx="8483161" cy="2308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no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no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flying_things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boing747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no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boing747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max_altitude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max_altitude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84D34D-FEA5-C3B4-54B1-426774D4C63C}"/>
              </a:ext>
            </a:extLst>
          </p:cNvPr>
          <p:cNvSpPr txBox="1"/>
          <p:nvPr/>
        </p:nvSpPr>
        <p:spPr>
          <a:xfrm>
            <a:off x="7768824" y="3193758"/>
            <a:ext cx="252470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Result :</a:t>
            </a:r>
          </a:p>
          <a:p>
            <a:r>
              <a:rPr lang="th-TH" sz="2800" dirty="0" err="1"/>
              <a:t>Sphynx</a:t>
            </a:r>
            <a:r>
              <a:rPr lang="th-TH" sz="2800" dirty="0"/>
              <a:t> : </a:t>
            </a:r>
            <a:r>
              <a:rPr lang="th-TH" sz="2800" dirty="0" err="1"/>
              <a:t>Sphynx</a:t>
            </a:r>
            <a:endParaRPr lang="th-TH" sz="2800" dirty="0"/>
          </a:p>
          <a:p>
            <a:r>
              <a:rPr lang="th-TH" sz="2800" dirty="0"/>
              <a:t>13610 : 13610</a:t>
            </a:r>
          </a:p>
          <a:p>
            <a:r>
              <a:rPr lang="th-TH" sz="2800" dirty="0"/>
              <a:t>2 : 2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E0D9DC1-638C-5E98-47EC-65F03F8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9" y="1706878"/>
            <a:ext cx="5421422" cy="44283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1A5C5C-6588-FDC0-8656-80BA24B19F4C}"/>
              </a:ext>
            </a:extLst>
          </p:cNvPr>
          <p:cNvCxnSpPr>
            <a:cxnSpLocks/>
          </p:cNvCxnSpPr>
          <p:nvPr/>
        </p:nvCxnSpPr>
        <p:spPr>
          <a:xfrm flipH="1">
            <a:off x="1776549" y="653143"/>
            <a:ext cx="2873828" cy="1166948"/>
          </a:xfrm>
          <a:prstGeom prst="straightConnector1">
            <a:avLst/>
          </a:prstGeom>
          <a:ln w="38100">
            <a:solidFill>
              <a:srgbClr val="F6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097FB5-28A2-3F66-4BD0-4B62E5D3AE9D}"/>
              </a:ext>
            </a:extLst>
          </p:cNvPr>
          <p:cNvCxnSpPr>
            <a:cxnSpLocks/>
          </p:cNvCxnSpPr>
          <p:nvPr/>
        </p:nvCxnSpPr>
        <p:spPr>
          <a:xfrm flipH="1">
            <a:off x="2072640" y="722813"/>
            <a:ext cx="3230880" cy="4286827"/>
          </a:xfrm>
          <a:prstGeom prst="straightConnector1">
            <a:avLst/>
          </a:prstGeom>
          <a:ln w="38100">
            <a:solidFill>
              <a:srgbClr val="F6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06D322-92DE-66EC-B24E-C772BC3C2DFB}"/>
              </a:ext>
            </a:extLst>
          </p:cNvPr>
          <p:cNvCxnSpPr>
            <a:cxnSpLocks/>
          </p:cNvCxnSpPr>
          <p:nvPr/>
        </p:nvCxnSpPr>
        <p:spPr>
          <a:xfrm flipH="1">
            <a:off x="4920343" y="1018903"/>
            <a:ext cx="513806" cy="2246811"/>
          </a:xfrm>
          <a:prstGeom prst="straightConnector1">
            <a:avLst/>
          </a:prstGeom>
          <a:ln w="57150">
            <a:solidFill>
              <a:srgbClr val="37FF01">
                <a:alpha val="6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7A2FB4-F674-97EE-D1CC-2E16B164B541}"/>
              </a:ext>
            </a:extLst>
          </p:cNvPr>
          <p:cNvCxnSpPr>
            <a:cxnSpLocks/>
          </p:cNvCxnSpPr>
          <p:nvPr/>
        </p:nvCxnSpPr>
        <p:spPr>
          <a:xfrm flipH="1">
            <a:off x="5795891" y="1018903"/>
            <a:ext cx="761663" cy="3990737"/>
          </a:xfrm>
          <a:prstGeom prst="straightConnector1">
            <a:avLst/>
          </a:prstGeom>
          <a:ln w="57150">
            <a:solidFill>
              <a:srgbClr val="37FF01">
                <a:alpha val="6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950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EB0909-2073-974E-6F4D-1F861322108E}"/>
              </a:ext>
            </a:extLst>
          </p:cNvPr>
          <p:cNvSpPr txBox="1"/>
          <p:nvPr/>
        </p:nvSpPr>
        <p:spPr>
          <a:xfrm>
            <a:off x="5137657" y="237907"/>
            <a:ext cx="5120640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jellyfish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boing747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flying_things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jellyfish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2F47A7F-F81E-B5E7-FA94-EC2C08823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89" y="960119"/>
            <a:ext cx="6045127" cy="49377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DC3C71-9D39-E64F-AD5E-81A3F4D32C30}"/>
              </a:ext>
            </a:extLst>
          </p:cNvPr>
          <p:cNvCxnSpPr>
            <a:cxnSpLocks/>
          </p:cNvCxnSpPr>
          <p:nvPr/>
        </p:nvCxnSpPr>
        <p:spPr>
          <a:xfrm flipH="1">
            <a:off x="4639112" y="1073791"/>
            <a:ext cx="1946246" cy="1635853"/>
          </a:xfrm>
          <a:prstGeom prst="straightConnector1">
            <a:avLst/>
          </a:prstGeom>
          <a:ln w="57150">
            <a:solidFill>
              <a:srgbClr val="FF9201">
                <a:alpha val="76863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BA566-EB68-9BFD-5D33-48E59868B7DD}"/>
              </a:ext>
            </a:extLst>
          </p:cNvPr>
          <p:cNvCxnSpPr>
            <a:cxnSpLocks/>
          </p:cNvCxnSpPr>
          <p:nvPr/>
        </p:nvCxnSpPr>
        <p:spPr>
          <a:xfrm flipH="1">
            <a:off x="6846316" y="1073791"/>
            <a:ext cx="838000" cy="3565321"/>
          </a:xfrm>
          <a:prstGeom prst="straightConnector1">
            <a:avLst/>
          </a:prstGeom>
          <a:ln w="57150">
            <a:solidFill>
              <a:srgbClr val="FF9201">
                <a:alpha val="76863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F2175A-5B20-0E03-2981-F823A2EED97B}"/>
              </a:ext>
            </a:extLst>
          </p:cNvPr>
          <p:cNvSpPr txBox="1"/>
          <p:nvPr/>
        </p:nvSpPr>
        <p:spPr>
          <a:xfrm>
            <a:off x="7248088" y="2196656"/>
            <a:ext cx="48211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Non – related class </a:t>
            </a:r>
            <a:r>
              <a:rPr lang="en-US" sz="2800" u="sng" dirty="0"/>
              <a:t>cannot</a:t>
            </a:r>
            <a:r>
              <a:rPr lang="en-US" sz="2800" dirty="0"/>
              <a:t> be assigned for each other (obviously such as int &lt;-&gt; string or float &lt;-&gt; char)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Class </a:t>
            </a:r>
            <a:r>
              <a:rPr lang="th-TH" sz="2800" dirty="0"/>
              <a:t>ที่ไม่เกี่ยวข้อกัน</a:t>
            </a:r>
            <a:r>
              <a:rPr lang="th-TH" sz="2800" u="sng" dirty="0"/>
              <a:t>ไม่สามารถ</a:t>
            </a:r>
            <a:r>
              <a:rPr lang="th-TH" sz="2800" dirty="0"/>
              <a:t>กำหนดค่าให้กันและกันได้ (เห็นได้โดยทั่วไป เช่น </a:t>
            </a:r>
            <a:r>
              <a:rPr lang="en-US" sz="2800" dirty="0"/>
              <a:t>int &lt;-&gt; string </a:t>
            </a:r>
            <a:r>
              <a:rPr lang="th-TH" sz="2800" dirty="0"/>
              <a:t>หรือ</a:t>
            </a:r>
            <a:r>
              <a:rPr lang="en-US" sz="2800" dirty="0"/>
              <a:t> float &lt;-&gt; char</a:t>
            </a:r>
            <a:r>
              <a:rPr lang="th-TH" sz="2800" dirty="0"/>
              <a:t>)</a:t>
            </a:r>
            <a:endParaRPr lang="en-US" sz="2800" u="sng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2700020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C2303C-C7EA-C06A-6E6F-0370C4E2AEFA}"/>
              </a:ext>
            </a:extLst>
          </p:cNvPr>
          <p:cNvSpPr txBox="1"/>
          <p:nvPr/>
        </p:nvSpPr>
        <p:spPr>
          <a:xfrm>
            <a:off x="5137657" y="237907"/>
            <a:ext cx="5120640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jellyfish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boing747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flying_things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jellyfish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2F47A7F-F81E-B5E7-FA94-EC2C08823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89" y="960119"/>
            <a:ext cx="6045127" cy="49377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DC3C71-9D39-E64F-AD5E-81A3F4D32C30}"/>
              </a:ext>
            </a:extLst>
          </p:cNvPr>
          <p:cNvCxnSpPr>
            <a:cxnSpLocks/>
          </p:cNvCxnSpPr>
          <p:nvPr/>
        </p:nvCxnSpPr>
        <p:spPr>
          <a:xfrm flipH="1">
            <a:off x="4563611" y="553673"/>
            <a:ext cx="2055303" cy="2322492"/>
          </a:xfrm>
          <a:prstGeom prst="straightConnector1">
            <a:avLst/>
          </a:prstGeom>
          <a:ln w="57150">
            <a:solidFill>
              <a:srgbClr val="FF9201">
                <a:alpha val="76863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BA566-EB68-9BFD-5D33-48E59868B7DD}"/>
              </a:ext>
            </a:extLst>
          </p:cNvPr>
          <p:cNvCxnSpPr>
            <a:cxnSpLocks/>
          </p:cNvCxnSpPr>
          <p:nvPr/>
        </p:nvCxnSpPr>
        <p:spPr>
          <a:xfrm flipH="1">
            <a:off x="2684477" y="1921079"/>
            <a:ext cx="3590488" cy="2726422"/>
          </a:xfrm>
          <a:prstGeom prst="straightConnector1">
            <a:avLst/>
          </a:prstGeom>
          <a:ln w="57150">
            <a:solidFill>
              <a:srgbClr val="FF9201">
                <a:alpha val="76863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F2175A-5B20-0E03-2981-F823A2EED97B}"/>
              </a:ext>
            </a:extLst>
          </p:cNvPr>
          <p:cNvSpPr txBox="1"/>
          <p:nvPr/>
        </p:nvSpPr>
        <p:spPr>
          <a:xfrm>
            <a:off x="7248088" y="2196656"/>
            <a:ext cx="48211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Child class cannot assign to be a parent or higher class</a:t>
            </a:r>
          </a:p>
          <a:p>
            <a:pPr marL="457200" indent="-457200">
              <a:buFontTx/>
              <a:buChar char="-"/>
            </a:pPr>
            <a:endParaRPr lang="th-TH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Class </a:t>
            </a:r>
            <a:r>
              <a:rPr lang="th-TH" sz="2800" dirty="0"/>
              <a:t>ที่ตำกว่าไม่สามารถกำหนดให้เป็น </a:t>
            </a:r>
            <a:r>
              <a:rPr lang="en-US" sz="2800" dirty="0"/>
              <a:t>class </a:t>
            </a:r>
            <a:r>
              <a:rPr lang="th-TH" sz="2800" dirty="0"/>
              <a:t>ที่อยู่สูงกว่าได้</a:t>
            </a: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endParaRPr lang="en-US" sz="2800" dirty="0"/>
          </a:p>
          <a:p>
            <a:pPr marL="457200" indent="-457200">
              <a:buFontTx/>
              <a:buChar char="-"/>
            </a:pP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3009779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8FF60-5296-2823-73EE-F043C10834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9900" dirty="0"/>
              <a:t>Quiz</a:t>
            </a:r>
            <a:endParaRPr lang="th-TH" sz="19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62D7A-CDF3-55C7-CD03-4F4B1D29AD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38458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D66DE-6EBA-89C4-B254-B5B41DDFD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to access child data via parent</a:t>
            </a:r>
            <a:endParaRPr lang="th-TH" dirty="0"/>
          </a:p>
        </p:txBody>
      </p:sp>
      <p:pic>
        <p:nvPicPr>
          <p:cNvPr id="5" name="Content Placeholder 4" descr="Diagram, text, chat or text message&#10;&#10;Description automatically generated">
            <a:extLst>
              <a:ext uri="{FF2B5EF4-FFF2-40B4-BE49-F238E27FC236}">
                <a16:creationId xmlns:a16="http://schemas.microsoft.com/office/drawing/2014/main" id="{190B3F0B-81FB-AA63-BEBE-7D67D835C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485" y="2057394"/>
            <a:ext cx="2571750" cy="273367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8A81CA-1EE0-F6D0-16CA-52B2177C76F0}"/>
              </a:ext>
            </a:extLst>
          </p:cNvPr>
          <p:cNvSpPr txBox="1"/>
          <p:nvPr/>
        </p:nvSpPr>
        <p:spPr>
          <a:xfrm>
            <a:off x="487361" y="2131569"/>
            <a:ext cx="4974627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"seagull"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max_altitude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origin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"Australia"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no error</a:t>
            </a:r>
          </a:p>
          <a:p>
            <a:r>
              <a:rPr lang="es-E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a1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origin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s-E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error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 descr="A yellow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5792A482-B9A4-D102-4868-094F20E83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937" y="2062161"/>
            <a:ext cx="2838450" cy="3286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DCB7D4-E843-E22D-BA33-6BB78FBE8D90}"/>
              </a:ext>
            </a:extLst>
          </p:cNvPr>
          <p:cNvSpPr txBox="1"/>
          <p:nvPr/>
        </p:nvSpPr>
        <p:spPr>
          <a:xfrm>
            <a:off x="169613" y="2901777"/>
            <a:ext cx="4511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A03501-A6E3-2F07-CE51-28662D5B2302}"/>
              </a:ext>
            </a:extLst>
          </p:cNvPr>
          <p:cNvSpPr txBox="1"/>
          <p:nvPr/>
        </p:nvSpPr>
        <p:spPr>
          <a:xfrm>
            <a:off x="300079" y="4933102"/>
            <a:ext cx="87180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/>
              <a:t>How to access origin and </a:t>
            </a:r>
            <a:r>
              <a:rPr lang="en-US" sz="3200" dirty="0" err="1"/>
              <a:t>max_altitude</a:t>
            </a:r>
            <a:r>
              <a:rPr lang="en-US" sz="3200" dirty="0"/>
              <a:t> via a1 (animal class)</a:t>
            </a:r>
          </a:p>
          <a:p>
            <a:pPr marL="457200" indent="-457200">
              <a:buFontTx/>
              <a:buChar char="-"/>
            </a:pPr>
            <a:r>
              <a:rPr lang="th-TH" sz="3200" dirty="0"/>
              <a:t>จะเข้าถึง </a:t>
            </a:r>
            <a:r>
              <a:rPr lang="en-US" sz="3200" dirty="0"/>
              <a:t>origin </a:t>
            </a:r>
            <a:r>
              <a:rPr lang="th-TH" sz="3200" dirty="0"/>
              <a:t>กับ</a:t>
            </a:r>
            <a:r>
              <a:rPr lang="en-US" sz="3200" dirty="0"/>
              <a:t> </a:t>
            </a:r>
            <a:r>
              <a:rPr lang="en-US" sz="3200" dirty="0" err="1"/>
              <a:t>max_altitude</a:t>
            </a:r>
            <a:r>
              <a:rPr lang="en-US" sz="3200" dirty="0"/>
              <a:t> </a:t>
            </a:r>
            <a:r>
              <a:rPr lang="th-TH" sz="3200" dirty="0"/>
              <a:t>ผ่านทาง </a:t>
            </a:r>
            <a:r>
              <a:rPr lang="en-US" sz="3200" dirty="0"/>
              <a:t>a1(animal class) </a:t>
            </a:r>
            <a:r>
              <a:rPr lang="th-TH" sz="3200" dirty="0"/>
              <a:t>ได้อย่างไร</a:t>
            </a:r>
          </a:p>
        </p:txBody>
      </p:sp>
    </p:spTree>
    <p:extLst>
      <p:ext uri="{BB962C8B-B14F-4D97-AF65-F5344CB8AC3E}">
        <p14:creationId xmlns:p14="http://schemas.microsoft.com/office/powerpoint/2010/main" val="355522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D66DE-6EBA-89C4-B254-B5B41DDFD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Pointer! (complicate)</a:t>
            </a:r>
            <a:endParaRPr lang="th-TH" dirty="0"/>
          </a:p>
        </p:txBody>
      </p:sp>
      <p:pic>
        <p:nvPicPr>
          <p:cNvPr id="5" name="Content Placeholder 4" descr="Diagram, text, chat or text message&#10;&#10;Description automatically generated">
            <a:extLst>
              <a:ext uri="{FF2B5EF4-FFF2-40B4-BE49-F238E27FC236}">
                <a16:creationId xmlns:a16="http://schemas.microsoft.com/office/drawing/2014/main" id="{190B3F0B-81FB-AA63-BEBE-7D67D835C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421" y="3361274"/>
            <a:ext cx="2571750" cy="273367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8A81CA-1EE0-F6D0-16CA-52B2177C76F0}"/>
              </a:ext>
            </a:extLst>
          </p:cNvPr>
          <p:cNvSpPr txBox="1"/>
          <p:nvPr/>
        </p:nvSpPr>
        <p:spPr>
          <a:xfrm>
            <a:off x="779520" y="2158543"/>
            <a:ext cx="7022242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&amp;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assign parent to point child object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origin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no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 descr="A yellow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5792A482-B9A4-D102-4868-094F20E83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669" y="2691336"/>
            <a:ext cx="2838450" cy="3286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DCB7D4-E843-E22D-BA33-6BB78FBE8D90}"/>
              </a:ext>
            </a:extLst>
          </p:cNvPr>
          <p:cNvSpPr txBox="1"/>
          <p:nvPr/>
        </p:nvSpPr>
        <p:spPr>
          <a:xfrm>
            <a:off x="169613" y="2901777"/>
            <a:ext cx="4511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B37A88-2BA0-09FE-DA93-E9B455E93D1F}"/>
              </a:ext>
            </a:extLst>
          </p:cNvPr>
          <p:cNvSpPr txBox="1"/>
          <p:nvPr/>
        </p:nvSpPr>
        <p:spPr>
          <a:xfrm>
            <a:off x="776349" y="3540404"/>
            <a:ext cx="45978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/>
              <a:t>Cast parent pointer to child pointer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  <a:p>
            <a:pPr marL="285750" indent="-285750">
              <a:buFontTx/>
              <a:buChar char="-"/>
            </a:pPr>
            <a:r>
              <a:rPr lang="en-US" sz="3200" dirty="0"/>
              <a:t>Cast object </a:t>
            </a:r>
            <a:r>
              <a:rPr lang="th-TH" sz="3200" dirty="0"/>
              <a:t>ที่ </a:t>
            </a:r>
            <a:r>
              <a:rPr lang="en-US" sz="3200" dirty="0"/>
              <a:t>class </a:t>
            </a:r>
            <a:r>
              <a:rPr lang="th-TH" sz="3200" dirty="0"/>
              <a:t>สูงกว่าให้เป็น </a:t>
            </a:r>
            <a:r>
              <a:rPr lang="en-US" sz="3200" dirty="0"/>
              <a:t>class </a:t>
            </a:r>
            <a:r>
              <a:rPr lang="th-TH" sz="3200" dirty="0"/>
              <a:t>ที่ต้องการใช้ </a:t>
            </a:r>
            <a:r>
              <a:rPr lang="en-US" sz="3200" dirty="0"/>
              <a:t>component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2552093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12795-BD32-A009-986F-D84906FE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function (basic Abstraction &amp; Polymorphism 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86A8B-B45E-4114-2C6F-F1C24A7EF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virtual function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- A function that has declared in base class and can be </a:t>
            </a:r>
            <a:r>
              <a:rPr lang="en-US" sz="3600" u="sng" dirty="0">
                <a:solidFill>
                  <a:schemeClr val="tx1"/>
                </a:solidFill>
              </a:rPr>
              <a:t>re-defined (overridden)</a:t>
            </a:r>
            <a:r>
              <a:rPr lang="en-US" sz="3600" dirty="0">
                <a:solidFill>
                  <a:schemeClr val="tx1"/>
                </a:solidFill>
              </a:rPr>
              <a:t> by child class or more priority section</a:t>
            </a:r>
          </a:p>
          <a:p>
            <a:pPr>
              <a:buFontTx/>
              <a:buChar char="-"/>
            </a:pPr>
            <a:endParaRPr lang="en-US" sz="3600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- </a:t>
            </a:r>
            <a:r>
              <a:rPr lang="th-TH" sz="3600" dirty="0">
                <a:solidFill>
                  <a:schemeClr val="tx1"/>
                </a:solidFill>
              </a:rPr>
              <a:t>คือ </a:t>
            </a:r>
            <a:r>
              <a:rPr lang="en-US" sz="3600" dirty="0">
                <a:solidFill>
                  <a:schemeClr val="tx1"/>
                </a:solidFill>
              </a:rPr>
              <a:t>function </a:t>
            </a:r>
            <a:r>
              <a:rPr lang="th-TH" sz="3600" dirty="0">
                <a:solidFill>
                  <a:schemeClr val="tx1"/>
                </a:solidFill>
              </a:rPr>
              <a:t>ที่ถูกประกาศไว้ใน </a:t>
            </a:r>
            <a:r>
              <a:rPr lang="en-US" sz="3600" dirty="0">
                <a:solidFill>
                  <a:schemeClr val="tx1"/>
                </a:solidFill>
              </a:rPr>
              <a:t>base class (parent class) </a:t>
            </a:r>
            <a:r>
              <a:rPr lang="th-TH" sz="3600" dirty="0">
                <a:solidFill>
                  <a:schemeClr val="tx1"/>
                </a:solidFill>
              </a:rPr>
              <a:t>และสามารถถูก</a:t>
            </a:r>
            <a:r>
              <a:rPr lang="th-TH" sz="3600" u="sng" dirty="0">
                <a:solidFill>
                  <a:schemeClr val="tx1"/>
                </a:solidFill>
              </a:rPr>
              <a:t>เขียนทับ</a:t>
            </a:r>
            <a:r>
              <a:rPr lang="en-US" sz="3600" u="sng" dirty="0">
                <a:solidFill>
                  <a:schemeClr val="tx1"/>
                </a:solidFill>
              </a:rPr>
              <a:t>(override)</a:t>
            </a:r>
            <a:r>
              <a:rPr lang="th-TH" sz="3600" dirty="0">
                <a:solidFill>
                  <a:schemeClr val="tx1"/>
                </a:solidFill>
              </a:rPr>
              <a:t> ได้ใน </a:t>
            </a:r>
            <a:r>
              <a:rPr lang="en-US" sz="3600" dirty="0">
                <a:solidFill>
                  <a:schemeClr val="tx1"/>
                </a:solidFill>
              </a:rPr>
              <a:t>class </a:t>
            </a:r>
            <a:r>
              <a:rPr lang="th-TH" sz="3600" dirty="0">
                <a:solidFill>
                  <a:schemeClr val="tx1"/>
                </a:solidFill>
              </a:rPr>
              <a:t>ลูก หรือ </a:t>
            </a:r>
            <a:r>
              <a:rPr lang="en-US" sz="3600" dirty="0">
                <a:solidFill>
                  <a:schemeClr val="tx1"/>
                </a:solidFill>
              </a:rPr>
              <a:t>class </a:t>
            </a:r>
            <a:r>
              <a:rPr lang="th-TH" sz="3600" dirty="0">
                <a:solidFill>
                  <a:schemeClr val="tx1"/>
                </a:solidFill>
              </a:rPr>
              <a:t>ที่มีลำดับความสำคัญสูงกว่า</a:t>
            </a:r>
          </a:p>
        </p:txBody>
      </p:sp>
    </p:spTree>
    <p:extLst>
      <p:ext uri="{BB962C8B-B14F-4D97-AF65-F5344CB8AC3E}">
        <p14:creationId xmlns:p14="http://schemas.microsoft.com/office/powerpoint/2010/main" val="1989278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FEB3-5912-0DC8-694E-7BD8DAE8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(1D position system)</a:t>
            </a:r>
            <a:endParaRPr lang="th-TH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F9A9AE7-0B9C-DE6C-3136-62701249343E}"/>
              </a:ext>
            </a:extLst>
          </p:cNvPr>
          <p:cNvCxnSpPr/>
          <p:nvPr/>
        </p:nvCxnSpPr>
        <p:spPr>
          <a:xfrm>
            <a:off x="1214726" y="3841685"/>
            <a:ext cx="9680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FB7CF12-6AA8-5490-CC34-6CF3F9F734A2}"/>
              </a:ext>
            </a:extLst>
          </p:cNvPr>
          <p:cNvSpPr txBox="1"/>
          <p:nvPr/>
        </p:nvSpPr>
        <p:spPr>
          <a:xfrm>
            <a:off x="5734251" y="3868468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0</a:t>
            </a:r>
            <a:endParaRPr lang="th-TH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CC583-964C-94F2-7EA8-7A5B694B5955}"/>
              </a:ext>
            </a:extLst>
          </p:cNvPr>
          <p:cNvSpPr txBox="1"/>
          <p:nvPr/>
        </p:nvSpPr>
        <p:spPr>
          <a:xfrm>
            <a:off x="9118203" y="3855232"/>
            <a:ext cx="457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10</a:t>
            </a:r>
            <a:endParaRPr lang="th-TH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C7A83-DE30-7A3F-301B-D169FC24BFEA}"/>
              </a:ext>
            </a:extLst>
          </p:cNvPr>
          <p:cNvSpPr txBox="1"/>
          <p:nvPr/>
        </p:nvSpPr>
        <p:spPr>
          <a:xfrm>
            <a:off x="2522316" y="3908798"/>
            <a:ext cx="538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-10</a:t>
            </a:r>
            <a:endParaRPr lang="th-TH" sz="2800" b="1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A780EEF-40AE-6DDD-03F5-EBCE0D294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227" y="3051835"/>
            <a:ext cx="718828" cy="718828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355817E-F3E3-7937-F80E-6DAD3AFD8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424" y="3069586"/>
            <a:ext cx="718828" cy="718828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AB6F5585-9B31-E62E-C0D9-748C943C4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534" y="3051835"/>
            <a:ext cx="718829" cy="718829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8A25EB6-833D-8E21-C609-DC62E941F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574" y="2960841"/>
            <a:ext cx="808242" cy="80982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95E8A46-47CF-EFD1-AD6A-27BF1E4079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507" y="3006336"/>
            <a:ext cx="718829" cy="718829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6EF5682C-3FBD-7E11-9AC7-EDC261F7B6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163" y="2900863"/>
            <a:ext cx="867901" cy="8679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22BEDE-6DC0-3C64-8943-BB81B5C2BDDA}"/>
              </a:ext>
            </a:extLst>
          </p:cNvPr>
          <p:cNvSpPr txBox="1"/>
          <p:nvPr/>
        </p:nvSpPr>
        <p:spPr>
          <a:xfrm>
            <a:off x="1886436" y="4672760"/>
            <a:ext cx="79335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600" dirty="0"/>
              <a:t>Everything has position on 1d position system (X axis)</a:t>
            </a:r>
          </a:p>
          <a:p>
            <a:pPr marL="285750" indent="-285750">
              <a:buFontTx/>
              <a:buChar char="-"/>
            </a:pPr>
            <a:r>
              <a:rPr lang="th-TH" sz="3600" dirty="0"/>
              <a:t>ทุกอย่างมีตำแหน่งบนระบบ 1 มิติ </a:t>
            </a:r>
            <a:r>
              <a:rPr lang="en-US" sz="3600" dirty="0"/>
              <a:t>(</a:t>
            </a:r>
            <a:r>
              <a:rPr lang="th-TH" sz="3600" dirty="0"/>
              <a:t>แกน </a:t>
            </a:r>
            <a:r>
              <a:rPr lang="en-US" sz="3600" dirty="0"/>
              <a:t>X)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812007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93A2F-C402-6871-C422-4B0254996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class for collect point data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B68BA4-F792-6CF2-87D8-F47F14C9B787}"/>
              </a:ext>
            </a:extLst>
          </p:cNvPr>
          <p:cNvSpPr txBox="1"/>
          <p:nvPr/>
        </p:nvSpPr>
        <p:spPr>
          <a:xfrm>
            <a:off x="1436914" y="1898776"/>
            <a:ext cx="4197531" cy="39703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AC646-CA21-3A02-D2B4-2CC778D0A78A}"/>
              </a:ext>
            </a:extLst>
          </p:cNvPr>
          <p:cNvSpPr txBox="1"/>
          <p:nvPr/>
        </p:nvSpPr>
        <p:spPr>
          <a:xfrm>
            <a:off x="7149692" y="3862626"/>
            <a:ext cx="3675062" cy="13234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a2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a3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a3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a3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A3371-D473-3DAB-6CD6-525A081536C9}"/>
              </a:ext>
            </a:extLst>
          </p:cNvPr>
          <p:cNvSpPr txBox="1"/>
          <p:nvPr/>
        </p:nvSpPr>
        <p:spPr>
          <a:xfrm>
            <a:off x="6871063" y="3230880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Assign point data :</a:t>
            </a:r>
            <a:endParaRPr lang="th-TH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CB70-C7E0-957F-E8A6-4E6B89B97595}"/>
              </a:ext>
            </a:extLst>
          </p:cNvPr>
          <p:cNvSpPr txBox="1"/>
          <p:nvPr/>
        </p:nvSpPr>
        <p:spPr>
          <a:xfrm>
            <a:off x="9474926" y="6488668"/>
            <a:ext cx="2464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4_1_</a:t>
            </a:r>
            <a:r>
              <a:rPr lang="th-TH" dirty="0" err="1"/>
              <a:t>component</a:t>
            </a:r>
            <a:r>
              <a:rPr lang="th-TH" dirty="0"/>
              <a:t>_</a:t>
            </a:r>
            <a:r>
              <a:rPr lang="th-TH" dirty="0" err="1"/>
              <a:t>or</a:t>
            </a:r>
            <a:r>
              <a:rPr lang="th-TH" dirty="0"/>
              <a:t> _</a:t>
            </a:r>
            <a:r>
              <a:rPr lang="th-TH" dirty="0" err="1"/>
              <a:t>inherited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60082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F3C511-F35D-D051-57C7-4894D7ABA823}"/>
              </a:ext>
            </a:extLst>
          </p:cNvPr>
          <p:cNvSpPr txBox="1"/>
          <p:nvPr/>
        </p:nvSpPr>
        <p:spPr>
          <a:xfrm>
            <a:off x="195044" y="1080936"/>
            <a:ext cx="7573162" cy="39703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move to position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x &lt;&lt;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6802668-C1B3-7F8E-AB92-0EC74065F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078" y="1223007"/>
            <a:ext cx="2962275" cy="36861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C12DED-27B3-E433-2453-74C8D2B72788}"/>
              </a:ext>
            </a:extLst>
          </p:cNvPr>
          <p:cNvSpPr txBox="1"/>
          <p:nvPr/>
        </p:nvSpPr>
        <p:spPr>
          <a:xfrm>
            <a:off x="10198215" y="6409081"/>
            <a:ext cx="1684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4_4_</a:t>
            </a:r>
            <a:r>
              <a:rPr lang="th-TH" dirty="0" err="1"/>
              <a:t>virtual</a:t>
            </a:r>
            <a:r>
              <a:rPr lang="th-TH" dirty="0"/>
              <a:t>_</a:t>
            </a:r>
            <a:r>
              <a:rPr lang="th-TH" dirty="0" err="1"/>
              <a:t>function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6411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90937-485F-D410-F713-DFFC577E7CC4}"/>
              </a:ext>
            </a:extLst>
          </p:cNvPr>
          <p:cNvSpPr txBox="1"/>
          <p:nvPr/>
        </p:nvSpPr>
        <p:spPr>
          <a:xfrm>
            <a:off x="303402" y="417720"/>
            <a:ext cx="11585196" cy="56323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plant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chlorophyll_rate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cannot move"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using "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leg(s) move to position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x &lt;&lt;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860106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EE5D97A-EB4E-AD11-8FF8-FF2B018EB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452699"/>
            <a:ext cx="9525000" cy="5667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F45A21-571A-D741-E86C-6B959FC3B94A}"/>
              </a:ext>
            </a:extLst>
          </p:cNvPr>
          <p:cNvSpPr txBox="1"/>
          <p:nvPr/>
        </p:nvSpPr>
        <p:spPr>
          <a:xfrm>
            <a:off x="4372885" y="931805"/>
            <a:ext cx="74446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3200" dirty="0"/>
              <a:t>Move() function to move things to any x axis</a:t>
            </a:r>
          </a:p>
          <a:p>
            <a:pPr marL="342900" indent="-342900">
              <a:buFontTx/>
              <a:buChar char="-"/>
            </a:pPr>
            <a:r>
              <a:rPr lang="th-TH" sz="3200" dirty="0"/>
              <a:t>ฟังก์ชัน</a:t>
            </a:r>
            <a:r>
              <a:rPr lang="en-US" sz="3200" dirty="0"/>
              <a:t> move() </a:t>
            </a:r>
            <a:r>
              <a:rPr lang="th-TH" sz="3200" dirty="0"/>
              <a:t>ใช้ในการเปลี่ยนตำแหน่งของสิ่งต่างๆ ใน แกน </a:t>
            </a:r>
            <a:r>
              <a:rPr lang="en-US" sz="3200" dirty="0"/>
              <a:t>X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33935541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22AF15-462E-8097-5958-E3307894BFB0}"/>
              </a:ext>
            </a:extLst>
          </p:cNvPr>
          <p:cNvSpPr txBox="1"/>
          <p:nvPr/>
        </p:nvSpPr>
        <p:spPr>
          <a:xfrm>
            <a:off x="408962" y="2246195"/>
            <a:ext cx="6094602" cy="39703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"seagull"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max_altitude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100 meter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origin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"Australia"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"Sphynx"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cuteness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boeing747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boeing747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"747"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boeing747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max_altitude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13610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DD548A-8BC0-364C-4460-CE1A79D9622C}"/>
              </a:ext>
            </a:extLst>
          </p:cNvPr>
          <p:cNvSpPr txBox="1"/>
          <p:nvPr/>
        </p:nvSpPr>
        <p:spPr>
          <a:xfrm>
            <a:off x="6881069" y="3335316"/>
            <a:ext cx="4276288" cy="286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"alien"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snail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snale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snale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plant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palm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palm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"palm"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palm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chlorophyll_rate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F4624A-5B2C-611B-4D68-04F2721B2632}"/>
              </a:ext>
            </a:extLst>
          </p:cNvPr>
          <p:cNvCxnSpPr/>
          <p:nvPr/>
        </p:nvCxnSpPr>
        <p:spPr>
          <a:xfrm>
            <a:off x="1031846" y="1669409"/>
            <a:ext cx="9680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742964-0CEA-9310-A855-5E36B62F5AA9}"/>
              </a:ext>
            </a:extLst>
          </p:cNvPr>
          <p:cNvSpPr txBox="1"/>
          <p:nvPr/>
        </p:nvSpPr>
        <p:spPr>
          <a:xfrm>
            <a:off x="5551371" y="1696192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0</a:t>
            </a:r>
            <a:endParaRPr lang="th-TH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6DAE4C-A7F8-826C-C2CA-362934149BB0}"/>
              </a:ext>
            </a:extLst>
          </p:cNvPr>
          <p:cNvSpPr txBox="1"/>
          <p:nvPr/>
        </p:nvSpPr>
        <p:spPr>
          <a:xfrm>
            <a:off x="8935323" y="1682956"/>
            <a:ext cx="457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10</a:t>
            </a:r>
            <a:endParaRPr lang="th-TH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F9C56C-3484-244F-DE18-13B9E1CEF8CB}"/>
              </a:ext>
            </a:extLst>
          </p:cNvPr>
          <p:cNvSpPr txBox="1"/>
          <p:nvPr/>
        </p:nvSpPr>
        <p:spPr>
          <a:xfrm>
            <a:off x="2339436" y="1736522"/>
            <a:ext cx="538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-10</a:t>
            </a:r>
            <a:endParaRPr lang="th-TH" sz="2800" b="1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42282579-572D-FE84-B61F-3B17F86BA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347" y="879559"/>
            <a:ext cx="718828" cy="718828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D06D4A4B-5B93-3422-7364-E84F93C48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544" y="897310"/>
            <a:ext cx="718828" cy="718828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A719AAD3-0EF8-7E56-5BEF-34EDC5FD0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654" y="879559"/>
            <a:ext cx="718829" cy="718829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C9B3FBD8-BE4F-3A82-4E0D-0DA132CF34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694" y="788565"/>
            <a:ext cx="808242" cy="809821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427AFFBF-15F3-64E6-1BE0-B90D5F885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27" y="834060"/>
            <a:ext cx="718829" cy="718829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19876482-8F6F-6140-64D0-858C9E65B1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283" y="728587"/>
            <a:ext cx="867901" cy="8679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AC90EF-0DCA-A5E9-6F89-E4A3767A0C2F}"/>
              </a:ext>
            </a:extLst>
          </p:cNvPr>
          <p:cNvSpPr txBox="1"/>
          <p:nvPr/>
        </p:nvSpPr>
        <p:spPr>
          <a:xfrm>
            <a:off x="7697726" y="2389641"/>
            <a:ext cx="1755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Our Member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560401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0E6487-E430-36A5-4C07-D8E93D9AF108}"/>
              </a:ext>
            </a:extLst>
          </p:cNvPr>
          <p:cNvSpPr txBox="1"/>
          <p:nvPr/>
        </p:nvSpPr>
        <p:spPr>
          <a:xfrm>
            <a:off x="773884" y="1048760"/>
            <a:ext cx="4746071" cy="19389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//boeing747.move(10); error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alien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snail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palm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D410D-5100-94D4-8E73-A15E6ABE25E6}"/>
              </a:ext>
            </a:extLst>
          </p:cNvPr>
          <p:cNvSpPr txBox="1"/>
          <p:nvPr/>
        </p:nvSpPr>
        <p:spPr>
          <a:xfrm>
            <a:off x="606422" y="294020"/>
            <a:ext cx="1113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Code :</a:t>
            </a:r>
            <a:endParaRPr lang="th-TH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0CB9BF-6484-44C1-65B7-0DFABFE8BAC6}"/>
              </a:ext>
            </a:extLst>
          </p:cNvPr>
          <p:cNvSpPr txBox="1"/>
          <p:nvPr/>
        </p:nvSpPr>
        <p:spPr>
          <a:xfrm>
            <a:off x="560114" y="3327682"/>
            <a:ext cx="609460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Result :</a:t>
            </a:r>
            <a:endParaRPr lang="th-TH" sz="3200" dirty="0"/>
          </a:p>
          <a:p>
            <a:r>
              <a:rPr lang="th-TH" sz="3200" dirty="0" err="1"/>
              <a:t>seagull</a:t>
            </a:r>
            <a:r>
              <a:rPr lang="th-TH" sz="3200" dirty="0"/>
              <a:t> </a:t>
            </a:r>
            <a:r>
              <a:rPr lang="th-TH" sz="3200" dirty="0" err="1"/>
              <a:t>using</a:t>
            </a:r>
            <a:r>
              <a:rPr lang="th-TH" sz="3200" dirty="0"/>
              <a:t> 2 </a:t>
            </a:r>
            <a:r>
              <a:rPr lang="th-TH" sz="3200" dirty="0" err="1"/>
              <a:t>leg</a:t>
            </a:r>
            <a:r>
              <a:rPr lang="th-TH" sz="3200" dirty="0"/>
              <a:t>(s) </a:t>
            </a:r>
            <a:r>
              <a:rPr lang="th-TH" sz="3200" dirty="0" err="1"/>
              <a:t>move</a:t>
            </a:r>
            <a:r>
              <a:rPr lang="th-TH" sz="3200" dirty="0"/>
              <a:t> </a:t>
            </a:r>
            <a:r>
              <a:rPr lang="th-TH" sz="3200" dirty="0" err="1"/>
              <a:t>to</a:t>
            </a:r>
            <a:r>
              <a:rPr lang="th-TH" sz="3200" dirty="0"/>
              <a:t> </a:t>
            </a:r>
            <a:r>
              <a:rPr lang="th-TH" sz="3200" dirty="0" err="1"/>
              <a:t>position</a:t>
            </a:r>
            <a:r>
              <a:rPr lang="th-TH" sz="3200" dirty="0"/>
              <a:t> : 10</a:t>
            </a:r>
          </a:p>
          <a:p>
            <a:r>
              <a:rPr lang="th-TH" sz="3200" dirty="0" err="1"/>
              <a:t>Sphynx</a:t>
            </a:r>
            <a:r>
              <a:rPr lang="th-TH" sz="3200" dirty="0"/>
              <a:t> </a:t>
            </a:r>
            <a:r>
              <a:rPr lang="th-TH" sz="3200" dirty="0" err="1"/>
              <a:t>using</a:t>
            </a:r>
            <a:r>
              <a:rPr lang="th-TH" sz="3200" dirty="0"/>
              <a:t> 4 </a:t>
            </a:r>
            <a:r>
              <a:rPr lang="th-TH" sz="3200" dirty="0" err="1"/>
              <a:t>leg</a:t>
            </a:r>
            <a:r>
              <a:rPr lang="th-TH" sz="3200" dirty="0"/>
              <a:t>(s) </a:t>
            </a:r>
            <a:r>
              <a:rPr lang="th-TH" sz="3200" dirty="0" err="1"/>
              <a:t>move</a:t>
            </a:r>
            <a:r>
              <a:rPr lang="th-TH" sz="3200" dirty="0"/>
              <a:t> </a:t>
            </a:r>
            <a:r>
              <a:rPr lang="th-TH" sz="3200" dirty="0" err="1"/>
              <a:t>to</a:t>
            </a:r>
            <a:r>
              <a:rPr lang="th-TH" sz="3200" dirty="0"/>
              <a:t> </a:t>
            </a:r>
            <a:r>
              <a:rPr lang="th-TH" sz="3200" dirty="0" err="1"/>
              <a:t>position</a:t>
            </a:r>
            <a:r>
              <a:rPr lang="th-TH" sz="3200" dirty="0"/>
              <a:t> : 10</a:t>
            </a:r>
          </a:p>
          <a:p>
            <a:r>
              <a:rPr lang="th-TH" sz="3200" dirty="0" err="1"/>
              <a:t>alien</a:t>
            </a:r>
            <a:r>
              <a:rPr lang="th-TH" sz="3200" dirty="0"/>
              <a:t> </a:t>
            </a:r>
            <a:r>
              <a:rPr lang="th-TH" sz="3200" dirty="0" err="1"/>
              <a:t>move</a:t>
            </a:r>
            <a:r>
              <a:rPr lang="th-TH" sz="3200" dirty="0"/>
              <a:t> </a:t>
            </a:r>
            <a:r>
              <a:rPr lang="th-TH" sz="3200" dirty="0" err="1"/>
              <a:t>to</a:t>
            </a:r>
            <a:r>
              <a:rPr lang="th-TH" sz="3200" dirty="0"/>
              <a:t> </a:t>
            </a:r>
            <a:r>
              <a:rPr lang="th-TH" sz="3200" dirty="0" err="1"/>
              <a:t>position</a:t>
            </a:r>
            <a:r>
              <a:rPr lang="th-TH" sz="3200" dirty="0"/>
              <a:t> : 10</a:t>
            </a:r>
          </a:p>
          <a:p>
            <a:r>
              <a:rPr lang="th-TH" sz="3200" dirty="0" err="1"/>
              <a:t>snail</a:t>
            </a:r>
            <a:r>
              <a:rPr lang="th-TH" sz="3200" dirty="0"/>
              <a:t> </a:t>
            </a:r>
            <a:r>
              <a:rPr lang="th-TH" sz="3200" dirty="0" err="1"/>
              <a:t>using</a:t>
            </a:r>
            <a:r>
              <a:rPr lang="th-TH" sz="3200" dirty="0"/>
              <a:t> 0 </a:t>
            </a:r>
            <a:r>
              <a:rPr lang="th-TH" sz="3200" dirty="0" err="1"/>
              <a:t>leg</a:t>
            </a:r>
            <a:r>
              <a:rPr lang="th-TH" sz="3200" dirty="0"/>
              <a:t>(s) </a:t>
            </a:r>
            <a:r>
              <a:rPr lang="th-TH" sz="3200" dirty="0" err="1"/>
              <a:t>move</a:t>
            </a:r>
            <a:r>
              <a:rPr lang="th-TH" sz="3200" dirty="0"/>
              <a:t> </a:t>
            </a:r>
            <a:r>
              <a:rPr lang="th-TH" sz="3200" dirty="0" err="1"/>
              <a:t>to</a:t>
            </a:r>
            <a:r>
              <a:rPr lang="th-TH" sz="3200" dirty="0"/>
              <a:t> </a:t>
            </a:r>
            <a:r>
              <a:rPr lang="th-TH" sz="3200" dirty="0" err="1"/>
              <a:t>position</a:t>
            </a:r>
            <a:r>
              <a:rPr lang="th-TH" sz="3200" dirty="0"/>
              <a:t> : 10</a:t>
            </a:r>
          </a:p>
          <a:p>
            <a:r>
              <a:rPr lang="th-TH" sz="3200" dirty="0" err="1"/>
              <a:t>palm</a:t>
            </a:r>
            <a:r>
              <a:rPr lang="th-TH" sz="3200" dirty="0"/>
              <a:t> </a:t>
            </a:r>
            <a:r>
              <a:rPr lang="th-TH" sz="3200" dirty="0" err="1"/>
              <a:t>cannot</a:t>
            </a:r>
            <a:r>
              <a:rPr lang="th-TH" sz="3200" dirty="0"/>
              <a:t> </a:t>
            </a:r>
            <a:r>
              <a:rPr lang="th-TH" sz="3200" dirty="0" err="1"/>
              <a:t>move</a:t>
            </a:r>
            <a:endParaRPr lang="th-TH" sz="3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5C7636-2A74-1B1F-50D5-63AE8D2D6401}"/>
              </a:ext>
            </a:extLst>
          </p:cNvPr>
          <p:cNvCxnSpPr>
            <a:cxnSpLocks/>
          </p:cNvCxnSpPr>
          <p:nvPr/>
        </p:nvCxnSpPr>
        <p:spPr>
          <a:xfrm>
            <a:off x="7530295" y="5327111"/>
            <a:ext cx="29415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54E72A-AEAC-7817-E974-9C0712112C30}"/>
              </a:ext>
            </a:extLst>
          </p:cNvPr>
          <p:cNvSpPr txBox="1"/>
          <p:nvPr/>
        </p:nvSpPr>
        <p:spPr>
          <a:xfrm>
            <a:off x="7721698" y="5353894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0</a:t>
            </a:r>
            <a:endParaRPr lang="th-TH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32D51-12DE-4F34-3309-EC312D1BEC5A}"/>
              </a:ext>
            </a:extLst>
          </p:cNvPr>
          <p:cNvSpPr txBox="1"/>
          <p:nvPr/>
        </p:nvSpPr>
        <p:spPr>
          <a:xfrm>
            <a:off x="9793779" y="5443632"/>
            <a:ext cx="457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10</a:t>
            </a:r>
            <a:endParaRPr lang="th-TH" sz="2800" b="1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2C8F66E-50F4-A337-80AA-B59898ECA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953" y="2828384"/>
            <a:ext cx="718828" cy="718828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A40253A-6EB8-5FE5-C725-445C60D15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985" y="1925923"/>
            <a:ext cx="718828" cy="718828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448E484D-CDB2-6777-243F-5C192A365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953" y="3705821"/>
            <a:ext cx="718829" cy="718829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38E8C84D-176E-670E-1A47-DD9870E88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571" y="864853"/>
            <a:ext cx="808242" cy="809821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4F437CAE-C4D1-18E3-B274-BB051260E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954" y="4491762"/>
            <a:ext cx="718829" cy="718829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60DC4B89-16E4-85D5-47B9-9B7D48369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295" y="4272559"/>
            <a:ext cx="867901" cy="8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21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0D194-1F65-3A9B-BB47-749479B45EDA}"/>
              </a:ext>
            </a:extLst>
          </p:cNvPr>
          <p:cNvSpPr txBox="1"/>
          <p:nvPr/>
        </p:nvSpPr>
        <p:spPr>
          <a:xfrm>
            <a:off x="962986" y="1328007"/>
            <a:ext cx="9360016" cy="48013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flying_things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origin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fly to position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cuteness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run to position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BFC33E-8D4F-CC61-0E89-B7C2511D4E56}"/>
              </a:ext>
            </a:extLst>
          </p:cNvPr>
          <p:cNvSpPr txBox="1"/>
          <p:nvPr/>
        </p:nvSpPr>
        <p:spPr>
          <a:xfrm>
            <a:off x="629174" y="427839"/>
            <a:ext cx="2601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Another example</a:t>
            </a:r>
            <a:endParaRPr lang="th-TH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AF87B6-418F-628F-4EDF-901A7FD50A4F}"/>
              </a:ext>
            </a:extLst>
          </p:cNvPr>
          <p:cNvSpPr txBox="1"/>
          <p:nvPr/>
        </p:nvSpPr>
        <p:spPr>
          <a:xfrm>
            <a:off x="10085664" y="6488668"/>
            <a:ext cx="1717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4_5_</a:t>
            </a:r>
            <a:r>
              <a:rPr lang="th-TH" dirty="0" err="1"/>
              <a:t>virtual</a:t>
            </a:r>
            <a:r>
              <a:rPr lang="th-TH" dirty="0"/>
              <a:t>_function2</a:t>
            </a:r>
          </a:p>
        </p:txBody>
      </p:sp>
    </p:spTree>
    <p:extLst>
      <p:ext uri="{BB962C8B-B14F-4D97-AF65-F5344CB8AC3E}">
        <p14:creationId xmlns:p14="http://schemas.microsoft.com/office/powerpoint/2010/main" val="3108666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C7E5E66-DD9D-9045-97E6-DA0EA37E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42" y="281921"/>
            <a:ext cx="6298927" cy="65760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248738-4FA8-7C14-4D54-93484DE3FE27}"/>
              </a:ext>
            </a:extLst>
          </p:cNvPr>
          <p:cNvSpPr txBox="1"/>
          <p:nvPr/>
        </p:nvSpPr>
        <p:spPr>
          <a:xfrm>
            <a:off x="765496" y="1309304"/>
            <a:ext cx="4209176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//boeing747.move(10);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alien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snail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palm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4BFB88-6179-00D1-B57E-FCCE1E3B7040}"/>
              </a:ext>
            </a:extLst>
          </p:cNvPr>
          <p:cNvSpPr txBox="1"/>
          <p:nvPr/>
        </p:nvSpPr>
        <p:spPr>
          <a:xfrm>
            <a:off x="637563" y="645362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Code :</a:t>
            </a:r>
            <a:endParaRPr lang="th-TH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5A79A-C079-8A67-B9C5-1682C9F3F05E}"/>
              </a:ext>
            </a:extLst>
          </p:cNvPr>
          <p:cNvSpPr txBox="1"/>
          <p:nvPr/>
        </p:nvSpPr>
        <p:spPr>
          <a:xfrm>
            <a:off x="530603" y="3824802"/>
            <a:ext cx="60946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Result :</a:t>
            </a:r>
            <a:endParaRPr lang="th-TH" sz="2400" dirty="0"/>
          </a:p>
          <a:p>
            <a:r>
              <a:rPr lang="en-US" sz="2400" dirty="0"/>
              <a:t>seagull fly to position : 10</a:t>
            </a:r>
          </a:p>
          <a:p>
            <a:r>
              <a:rPr lang="en-US" sz="2400" dirty="0"/>
              <a:t>Sphynx run to position : 10</a:t>
            </a:r>
          </a:p>
          <a:p>
            <a:r>
              <a:rPr lang="en-US" sz="2400" dirty="0"/>
              <a:t>alien move to position : 10</a:t>
            </a:r>
          </a:p>
          <a:p>
            <a:r>
              <a:rPr lang="en-US" sz="2400" dirty="0"/>
              <a:t>snail using 0 leg(s) move to position : 10</a:t>
            </a:r>
          </a:p>
          <a:p>
            <a:r>
              <a:rPr lang="en-US" sz="2400" dirty="0"/>
              <a:t>palm cannot move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1795897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ECC28-FE97-A1A4-BBB8-7EE5152A3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4169F-E587-81BD-4696-91A0040C6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- composition vs inheritance</a:t>
            </a:r>
          </a:p>
          <a:p>
            <a:r>
              <a:rPr lang="en-US" sz="4400" dirty="0"/>
              <a:t>- Multiple level &amp; Multiple inheritance</a:t>
            </a:r>
          </a:p>
          <a:p>
            <a:r>
              <a:rPr lang="en-US" sz="4400" dirty="0"/>
              <a:t>- Inheritance assignment</a:t>
            </a:r>
          </a:p>
          <a:p>
            <a:r>
              <a:rPr lang="en-US" sz="4400" dirty="0"/>
              <a:t>- Virtual function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2977016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3DEB7F-B2B6-E0A5-8A87-9D936701A0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1500" dirty="0"/>
              <a:t>LAB</a:t>
            </a:r>
            <a:endParaRPr lang="th-TH" sz="115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BD56D6-5857-F0D9-7662-59EEE1DA69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138636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FA71806-38AE-8CF8-02CD-C896BD161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45" y="343482"/>
            <a:ext cx="9502085" cy="5612701"/>
          </a:xfrm>
          <a:prstGeom prst="rect">
            <a:avLst/>
          </a:prstGeom>
        </p:spPr>
      </p:pic>
      <p:pic>
        <p:nvPicPr>
          <p:cNvPr id="1026" name="Picture 2" descr="Nokia 3310 โทรศัพท์มือถือ ราคา 3,999 บาท - สยามโฟน.คอม">
            <a:extLst>
              <a:ext uri="{FF2B5EF4-FFF2-40B4-BE49-F238E27FC236}">
                <a16:creationId xmlns:a16="http://schemas.microsoft.com/office/drawing/2014/main" id="{F81F9483-CFB3-B7D3-7676-38AF07D64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166" y="3489820"/>
            <a:ext cx="1259834" cy="258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otary Dial Phone ราคาถูก ซื้อออนไลน์ที่ - ม.ค. 2023 | Lazada.co.th">
            <a:extLst>
              <a:ext uri="{FF2B5EF4-FFF2-40B4-BE49-F238E27FC236}">
                <a16:creationId xmlns:a16="http://schemas.microsoft.com/office/drawing/2014/main" id="{98F950BD-E447-88BB-5E8B-5C36E157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121" y="3896772"/>
            <a:ext cx="2059411" cy="205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โทรศัพท์ไร้สาย สีขาวมุก Panasonic KX-TG3600BX | ออฟฟิศเมท มีครบ จบไว  สั่งงาย ได้เร็ว">
            <a:extLst>
              <a:ext uri="{FF2B5EF4-FFF2-40B4-BE49-F238E27FC236}">
                <a16:creationId xmlns:a16="http://schemas.microsoft.com/office/drawing/2014/main" id="{EFE50477-D184-95FA-A6BD-9BE87379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383" y="3642367"/>
            <a:ext cx="2372772" cy="23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149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9CC41-0271-5187-F254-6A8377E0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 class</a:t>
            </a:r>
            <a:endParaRPr lang="th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73D14-D90E-3137-4E0D-C0DA4F1E4967}"/>
              </a:ext>
            </a:extLst>
          </p:cNvPr>
          <p:cNvSpPr txBox="1"/>
          <p:nvPr/>
        </p:nvSpPr>
        <p:spPr>
          <a:xfrm>
            <a:off x="1160395" y="2081348"/>
            <a:ext cx="6328977" cy="36933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get_area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	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))+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			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))+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			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th-TH" dirty="0"/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8806F3A-E0B2-B382-8CDD-55F0A95AF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155" y="2133497"/>
            <a:ext cx="3329288" cy="35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65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B010C-9851-073E-D329-01AA2432C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composition</a:t>
            </a:r>
            <a:endParaRPr lang="th-TH" dirty="0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707CE35-5BD1-6816-1B71-DCCAFE204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35" y="2003018"/>
            <a:ext cx="3731606" cy="4022725"/>
          </a:xfrm>
        </p:spPr>
      </p:pic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F5218A6-0F25-4535-BB04-5C6260D63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579" y="2003018"/>
            <a:ext cx="2526197" cy="2394811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891336B-740C-6FC9-263C-F55A0825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454" y="2816974"/>
            <a:ext cx="2526197" cy="2394811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3739C24-0E06-5028-6AA3-A3D3EFFEC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146" y="3692503"/>
            <a:ext cx="2526197" cy="239481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6A266B-3675-F9C8-B046-BD0E60BF7A4B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4917841" y="4014381"/>
            <a:ext cx="181973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48C948-9903-4678-6C6D-9709A5EC8443}"/>
              </a:ext>
            </a:extLst>
          </p:cNvPr>
          <p:cNvSpPr txBox="1"/>
          <p:nvPr/>
        </p:nvSpPr>
        <p:spPr>
          <a:xfrm>
            <a:off x="5364774" y="3614269"/>
            <a:ext cx="1144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component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1967682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10020FA-4E0B-5F56-C39E-9B88B5DB9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839" y="496524"/>
            <a:ext cx="7991475" cy="5534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7755C-3451-95CE-4512-D782604D0B49}"/>
              </a:ext>
            </a:extLst>
          </p:cNvPr>
          <p:cNvSpPr txBox="1"/>
          <p:nvPr/>
        </p:nvSpPr>
        <p:spPr>
          <a:xfrm>
            <a:off x="931817" y="574765"/>
            <a:ext cx="1617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In main :</a:t>
            </a:r>
            <a:endParaRPr lang="th-TH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0109A5-9D24-423B-2048-EA2627081B16}"/>
              </a:ext>
            </a:extLst>
          </p:cNvPr>
          <p:cNvSpPr txBox="1"/>
          <p:nvPr/>
        </p:nvSpPr>
        <p:spPr>
          <a:xfrm>
            <a:off x="402092" y="2568303"/>
            <a:ext cx="2402069" cy="2031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t1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p2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t1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p2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p3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t1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p3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2306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lot points on Cartesian plane">
            <a:extLst>
              <a:ext uri="{FF2B5EF4-FFF2-40B4-BE49-F238E27FC236}">
                <a16:creationId xmlns:a16="http://schemas.microsoft.com/office/drawing/2014/main" id="{4F78AB52-347D-C789-0080-7DA3CCEC6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7" y="987225"/>
            <a:ext cx="4668354" cy="42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08281E-F142-C95E-17E4-7DC060B36DDB}"/>
              </a:ext>
            </a:extLst>
          </p:cNvPr>
          <p:cNvSpPr/>
          <p:nvPr/>
        </p:nvSpPr>
        <p:spPr>
          <a:xfrm>
            <a:off x="2691226" y="2024041"/>
            <a:ext cx="165463" cy="165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63F2FC-E19C-D2F4-0CD4-5F5A3041AD92}"/>
              </a:ext>
            </a:extLst>
          </p:cNvPr>
          <p:cNvSpPr/>
          <p:nvPr/>
        </p:nvSpPr>
        <p:spPr>
          <a:xfrm>
            <a:off x="2691226" y="3111263"/>
            <a:ext cx="165463" cy="165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4AD743-63F6-AAE8-4E5A-C5774A18D673}"/>
              </a:ext>
            </a:extLst>
          </p:cNvPr>
          <p:cNvSpPr/>
          <p:nvPr/>
        </p:nvSpPr>
        <p:spPr>
          <a:xfrm>
            <a:off x="3760344" y="3102554"/>
            <a:ext cx="165463" cy="165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74B491-2F86-D696-400C-B42EA674B43E}"/>
              </a:ext>
            </a:extLst>
          </p:cNvPr>
          <p:cNvSpPr txBox="1"/>
          <p:nvPr/>
        </p:nvSpPr>
        <p:spPr>
          <a:xfrm>
            <a:off x="2299772" y="1924136"/>
            <a:ext cx="391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p1</a:t>
            </a:r>
            <a:endParaRPr lang="th-TH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983682-CC4F-D019-AD5C-D039C0FC4CBE}"/>
              </a:ext>
            </a:extLst>
          </p:cNvPr>
          <p:cNvSpPr txBox="1"/>
          <p:nvPr/>
        </p:nvSpPr>
        <p:spPr>
          <a:xfrm>
            <a:off x="2295695" y="3226320"/>
            <a:ext cx="391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p2</a:t>
            </a:r>
            <a:endParaRPr lang="th-TH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1106FB-7925-D1BF-47F0-5353B6A791EF}"/>
              </a:ext>
            </a:extLst>
          </p:cNvPr>
          <p:cNvSpPr txBox="1"/>
          <p:nvPr/>
        </p:nvSpPr>
        <p:spPr>
          <a:xfrm>
            <a:off x="3804103" y="2713455"/>
            <a:ext cx="391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p3</a:t>
            </a:r>
            <a:endParaRPr lang="th-TH" sz="2000" b="1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BF959563-ECFA-4AA0-F39C-237E736028B1}"/>
              </a:ext>
            </a:extLst>
          </p:cNvPr>
          <p:cNvSpPr/>
          <p:nvPr/>
        </p:nvSpPr>
        <p:spPr>
          <a:xfrm>
            <a:off x="2791223" y="2107474"/>
            <a:ext cx="1021590" cy="1075301"/>
          </a:xfrm>
          <a:prstGeom prst="triangle">
            <a:avLst>
              <a:gd name="adj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E2187-D363-26B1-A216-573FEA7E43D3}"/>
              </a:ext>
            </a:extLst>
          </p:cNvPr>
          <p:cNvSpPr txBox="1"/>
          <p:nvPr/>
        </p:nvSpPr>
        <p:spPr>
          <a:xfrm>
            <a:off x="2009004" y="3426375"/>
            <a:ext cx="764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(0,0)</a:t>
            </a:r>
            <a:endParaRPr lang="th-TH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7027C8-B1A5-EACF-4F3A-6D9B1FA81885}"/>
              </a:ext>
            </a:extLst>
          </p:cNvPr>
          <p:cNvSpPr txBox="1"/>
          <p:nvPr/>
        </p:nvSpPr>
        <p:spPr>
          <a:xfrm>
            <a:off x="1643526" y="1885911"/>
            <a:ext cx="764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(0,5)</a:t>
            </a:r>
            <a:endParaRPr lang="th-TH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CBC293-39B9-1CB5-AC7D-4D2F0C1CDFC8}"/>
              </a:ext>
            </a:extLst>
          </p:cNvPr>
          <p:cNvSpPr txBox="1"/>
          <p:nvPr/>
        </p:nvSpPr>
        <p:spPr>
          <a:xfrm>
            <a:off x="4017037" y="2517779"/>
            <a:ext cx="764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(5,0)</a:t>
            </a:r>
            <a:endParaRPr lang="th-TH" sz="3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25DB48-470E-2A0A-988D-ABA828E3B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217" y="1992150"/>
            <a:ext cx="5810250" cy="23812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FFE217-CE19-B6D7-57F6-21867E8D86B1}"/>
              </a:ext>
            </a:extLst>
          </p:cNvPr>
          <p:cNvSpPr txBox="1"/>
          <p:nvPr/>
        </p:nvSpPr>
        <p:spPr>
          <a:xfrm>
            <a:off x="6583680" y="4720045"/>
            <a:ext cx="18902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Result :</a:t>
            </a:r>
          </a:p>
          <a:p>
            <a:r>
              <a:rPr lang="en-US" sz="3600" b="1" dirty="0"/>
              <a:t>12.5 </a:t>
            </a:r>
            <a:r>
              <a:rPr lang="en-US" sz="3600" b="1" dirty="0" err="1"/>
              <a:t>sq.unit</a:t>
            </a:r>
            <a:endParaRPr lang="th-TH" sz="3600" b="1" dirty="0"/>
          </a:p>
        </p:txBody>
      </p:sp>
    </p:spTree>
    <p:extLst>
      <p:ext uri="{BB962C8B-B14F-4D97-AF65-F5344CB8AC3E}">
        <p14:creationId xmlns:p14="http://schemas.microsoft.com/office/powerpoint/2010/main" val="890506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50BD-1408-808A-5F60-5A907632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example</a:t>
            </a:r>
            <a:endParaRPr lang="th-TH" dirty="0"/>
          </a:p>
        </p:txBody>
      </p:sp>
      <p:pic>
        <p:nvPicPr>
          <p:cNvPr id="1026" name="Picture 2" descr="Triangular Prism - Definition, Formulas, Examples &amp; Diagrams">
            <a:extLst>
              <a:ext uri="{FF2B5EF4-FFF2-40B4-BE49-F238E27FC236}">
                <a16:creationId xmlns:a16="http://schemas.microsoft.com/office/drawing/2014/main" id="{FAB7E21B-ECD6-DA73-CAB4-BBA15218E5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41" y="2003866"/>
            <a:ext cx="4723356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7CF798-887E-357C-DBCD-93F8C7201C1E}"/>
              </a:ext>
            </a:extLst>
          </p:cNvPr>
          <p:cNvSpPr txBox="1"/>
          <p:nvPr/>
        </p:nvSpPr>
        <p:spPr>
          <a:xfrm>
            <a:off x="5651863" y="2168570"/>
            <a:ext cx="5913121" cy="36933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triangular_prism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edge_length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get_volume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get_area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edge_length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get_surface_area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10112077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DC3DCE361500448B8B985A5E7644B9" ma:contentTypeVersion="8" ma:contentTypeDescription="Create a new document." ma:contentTypeScope="" ma:versionID="d1159ceccca026b5abfc0291de47cc19">
  <xsd:schema xmlns:xsd="http://www.w3.org/2001/XMLSchema" xmlns:xs="http://www.w3.org/2001/XMLSchema" xmlns:p="http://schemas.microsoft.com/office/2006/metadata/properties" xmlns:ns2="41afd702-de2b-438a-a687-05413d17710b" targetNamespace="http://schemas.microsoft.com/office/2006/metadata/properties" ma:root="true" ma:fieldsID="6a3424e753f6356b76cd9984e3443b98" ns2:_="">
    <xsd:import namespace="41afd702-de2b-438a-a687-05413d1771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afd702-de2b-438a-a687-05413d1771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C5C26C-3B6B-44E2-9B0A-FE6B26B6D24E}"/>
</file>

<file path=customXml/itemProps2.xml><?xml version="1.0" encoding="utf-8"?>
<ds:datastoreItem xmlns:ds="http://schemas.openxmlformats.org/officeDocument/2006/customXml" ds:itemID="{8394EA2C-2975-4C40-A513-3AD81C8B3CA6}"/>
</file>

<file path=customXml/itemProps3.xml><?xml version="1.0" encoding="utf-8"?>
<ds:datastoreItem xmlns:ds="http://schemas.openxmlformats.org/officeDocument/2006/customXml" ds:itemID="{8FC9421B-DB46-46F0-87A6-9944D7AACBB5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3161</TotalTime>
  <Words>2713</Words>
  <Application>Microsoft Office PowerPoint</Application>
  <PresentationFormat>Widescreen</PresentationFormat>
  <Paragraphs>396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TH Sarabun New</vt:lpstr>
      <vt:lpstr>Consolas</vt:lpstr>
      <vt:lpstr>Calibri</vt:lpstr>
      <vt:lpstr>Retrospect</vt:lpstr>
      <vt:lpstr>OOP &amp; data struct  4. Inheritance con. &amp; abstract</vt:lpstr>
      <vt:lpstr>PowerPoint Presentation</vt:lpstr>
      <vt:lpstr>Class composition vs inheritance</vt:lpstr>
      <vt:lpstr>Point class for collect point data</vt:lpstr>
      <vt:lpstr>Triangle class</vt:lpstr>
      <vt:lpstr>Class composition</vt:lpstr>
      <vt:lpstr>PowerPoint Presentation</vt:lpstr>
      <vt:lpstr>PowerPoint Presentation</vt:lpstr>
      <vt:lpstr>More complex example</vt:lpstr>
      <vt:lpstr>PowerPoint Presentation</vt:lpstr>
      <vt:lpstr>Inheritance not only one way to organize data!</vt:lpstr>
      <vt:lpstr>Combine solution</vt:lpstr>
      <vt:lpstr>Tetrahedron (ทรงสี่หน้า)</vt:lpstr>
      <vt:lpstr>Get volume ?</vt:lpstr>
      <vt:lpstr>main</vt:lpstr>
      <vt:lpstr>Combine method for fixability</vt:lpstr>
      <vt:lpstr>PowerPoint Presentation</vt:lpstr>
      <vt:lpstr>PowerPoint Presentation</vt:lpstr>
      <vt:lpstr>Multiple level &amp; Multiple inheritance</vt:lpstr>
      <vt:lpstr>PowerPoint Presentation</vt:lpstr>
      <vt:lpstr>PowerPoint Presentation</vt:lpstr>
      <vt:lpstr>Multiple inheritance</vt:lpstr>
      <vt:lpstr>Multiple level inheritance</vt:lpstr>
      <vt:lpstr>PowerPoint Presentation</vt:lpstr>
      <vt:lpstr>Quiz</vt:lpstr>
      <vt:lpstr>Holding and casting</vt:lpstr>
      <vt:lpstr>Let’s try assign to object</vt:lpstr>
      <vt:lpstr>Inheritance assignment</vt:lpstr>
      <vt:lpstr>PowerPoint Presentation</vt:lpstr>
      <vt:lpstr>Attribute and method access?</vt:lpstr>
      <vt:lpstr>PowerPoint Presentation</vt:lpstr>
      <vt:lpstr>PowerPoint Presentation</vt:lpstr>
      <vt:lpstr>PowerPoint Presentation</vt:lpstr>
      <vt:lpstr>PowerPoint Presentation</vt:lpstr>
      <vt:lpstr>Quiz</vt:lpstr>
      <vt:lpstr>So, how to access child data via parent</vt:lpstr>
      <vt:lpstr>Pointer! (complicate)</vt:lpstr>
      <vt:lpstr>Virtual function (basic Abstraction &amp; Polymorphism )</vt:lpstr>
      <vt:lpstr>Example (1D position system)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Conclude</vt:lpstr>
      <vt:lpstr>LAB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&amp; data struct  1.introduction</dc:title>
  <dc:creator>Somsin Thongkrairat</dc:creator>
  <cp:lastModifiedBy>Somsin Thongkrairat</cp:lastModifiedBy>
  <cp:revision>194</cp:revision>
  <dcterms:created xsi:type="dcterms:W3CDTF">2022-12-25T05:12:11Z</dcterms:created>
  <dcterms:modified xsi:type="dcterms:W3CDTF">2023-01-29T10:17:37Z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0x01010065DC3DCE361500448B8B985A5E7644B9</vt:lpwstr>
  </property>
</Properties>
</file>